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4"/>
  </p:notesMasterIdLst>
  <p:sldIdLst>
    <p:sldId id="318" r:id="rId3"/>
    <p:sldId id="320" r:id="rId4"/>
    <p:sldId id="326" r:id="rId5"/>
    <p:sldId id="323" r:id="rId6"/>
    <p:sldId id="324" r:id="rId7"/>
    <p:sldId id="325" r:id="rId8"/>
    <p:sldId id="330" r:id="rId9"/>
    <p:sldId id="259" r:id="rId10"/>
    <p:sldId id="261" r:id="rId11"/>
    <p:sldId id="263" r:id="rId12"/>
    <p:sldId id="264" r:id="rId13"/>
    <p:sldId id="265" r:id="rId14"/>
    <p:sldId id="266" r:id="rId15"/>
    <p:sldId id="299" r:id="rId16"/>
    <p:sldId id="317" r:id="rId17"/>
    <p:sldId id="257" r:id="rId18"/>
    <p:sldId id="287" r:id="rId19"/>
    <p:sldId id="288" r:id="rId20"/>
    <p:sldId id="289" r:id="rId21"/>
    <p:sldId id="290" r:id="rId22"/>
    <p:sldId id="285" r:id="rId23"/>
    <p:sldId id="286" r:id="rId24"/>
    <p:sldId id="311" r:id="rId25"/>
    <p:sldId id="312" r:id="rId26"/>
    <p:sldId id="313" r:id="rId27"/>
    <p:sldId id="308" r:id="rId28"/>
    <p:sldId id="309" r:id="rId29"/>
    <p:sldId id="310" r:id="rId30"/>
    <p:sldId id="298" r:id="rId31"/>
    <p:sldId id="258" r:id="rId32"/>
    <p:sldId id="327" r:id="rId33"/>
    <p:sldId id="291" r:id="rId34"/>
    <p:sldId id="292" r:id="rId35"/>
    <p:sldId id="293" r:id="rId36"/>
    <p:sldId id="314" r:id="rId37"/>
    <p:sldId id="315" r:id="rId38"/>
    <p:sldId id="316" r:id="rId39"/>
    <p:sldId id="328" r:id="rId40"/>
    <p:sldId id="331" r:id="rId41"/>
    <p:sldId id="329" r:id="rId42"/>
    <p:sldId id="32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8" autoAdjust="0"/>
    <p:restoredTop sz="94660"/>
  </p:normalViewPr>
  <p:slideViewPr>
    <p:cSldViewPr snapToGrid="0">
      <p:cViewPr varScale="1">
        <p:scale>
          <a:sx n="87" d="100"/>
          <a:sy n="87" d="100"/>
        </p:scale>
        <p:origin x="15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010B8A-9133-4AB8-AB3A-FEAEBEBA9998}" type="datetimeFigureOut">
              <a:rPr lang="en-IN" smtClean="0"/>
              <a:t>24-06-2024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0FEB92-1705-45D1-BF72-77A5AE5D7AF6}"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2810617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46740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4210342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2658813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429914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016542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90C9CF8-FECC-4F2B-A885-DC73913CA55E}" type="datetime1">
              <a:rPr lang="en-IN" smtClean="0"/>
              <a:t>24-06-2024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173A45-893D-4061-9949-F89AD84E5A7A}"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2ECCB44-F3BB-462C-93AE-C2A429C1DEAC}" type="datetime1">
              <a:rPr lang="en-IN" smtClean="0"/>
              <a:t>24-06-2024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173A45-893D-4061-9949-F89AD84E5A7A}"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98D0B52-9C6A-400D-8207-B408508FCE8B}" type="datetime1">
              <a:rPr lang="en-IN" smtClean="0"/>
              <a:t>24-06-2024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173A45-893D-4061-9949-F89AD84E5A7A}"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11704320" y="6339840"/>
            <a:ext cx="1066667" cy="400000"/>
          </a:xfrm>
          <a:prstGeom prst="rect">
            <a:avLst/>
          </a:prstGeom>
        </p:spPr>
        <p:txBody>
          <a:bodyPr/>
          <a:lstStyle>
            <a:lvl1pPr>
              <a:defRPr sz="1735">
                <a:solidFill>
                  <a:srgbClr val="000000"/>
                </a:solidFill>
                <a:latin typeface="Calibri" panose="020F0502020204030204"/>
                <a:ea typeface="Calibri" panose="020F0502020204030204"/>
                <a:cs typeface="Calibri" panose="020F0502020204030204"/>
              </a:defRPr>
            </a:lvl1pPr>
          </a:lstStyle>
          <a:p>
            <a:pPr algn="l"/>
            <a:fld id="{F7021451-1387-4CA6-816F-3879F97B5CBC}" type="slidenum">
              <a:rPr lang="en-US" b="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BDF181B-B75C-44B6-8D8F-C9B5A60D34BF}" type="datetime1">
              <a:rPr lang="en-IN" smtClean="0"/>
              <a:t>24-06-2024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173A45-893D-4061-9949-F89AD84E5A7A}"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00C163A-E9F2-47D6-8F17-124D28636858}" type="datetime1">
              <a:rPr lang="en-IN" smtClean="0"/>
              <a:t>24-06-2024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173A45-893D-4061-9949-F89AD84E5A7A}"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CEE2B2-322A-4031-96A9-F140A96E35A9}" type="datetime1">
              <a:rPr lang="en-IN" smtClean="0"/>
              <a:t>24-06-2024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173A45-893D-4061-9949-F89AD84E5A7A}"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97EE72C-2C12-4259-95F1-FB0A26C5D842}" type="datetime1">
              <a:rPr lang="en-IN" smtClean="0"/>
              <a:t>24-06-2024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173A45-893D-4061-9949-F89AD84E5A7A}"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4E0BFC7-D695-4D0D-BFC2-4BBCE10DF07F}" type="datetime1">
              <a:rPr lang="en-IN" smtClean="0"/>
              <a:t>24-06-2024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3173A45-893D-4061-9949-F89AD84E5A7A}" type="slidenum">
              <a:rPr lang="en-IN" smtClean="0"/>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BBB9C98-288A-4330-8316-D99A55E4EFEE}" type="datetime1">
              <a:rPr lang="en-IN" smtClean="0"/>
              <a:t>24-06-2024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3173A45-893D-4061-9949-F89AD84E5A7A}" type="slidenum">
              <a:rPr lang="en-IN" smtClean="0"/>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0872B-0F57-4358-80E5-A0E9151B47A2}" type="datetime1">
              <a:rPr lang="en-IN" smtClean="0"/>
              <a:t>24-06-2024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3173A45-893D-4061-9949-F89AD84E5A7A}"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4546883-D7DC-4ABB-A17B-C5022D089E59}" type="datetime1">
              <a:rPr lang="en-IN" smtClean="0"/>
              <a:t>24-06-2024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173A45-893D-4061-9949-F89AD84E5A7A}" type="slidenum">
              <a:rPr lang="en-IN" smtClean="0"/>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7B768C-AADF-4760-B709-981FFE144C20}" type="datetime1">
              <a:rPr lang="en-IN" smtClean="0"/>
              <a:t>24-06-2024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173A45-893D-4061-9949-F89AD84E5A7A}" type="slidenum">
              <a:rPr lang="en-IN" smtClean="0"/>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CA1D18-500D-4E08-90DE-41B9CE1A44BE}" type="datetime1">
              <a:rPr lang="en-IN" smtClean="0"/>
              <a:t>24-06-2024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173A45-893D-4061-9949-F89AD84E5A7A}" type="slidenum">
              <a:rPr lang="en-IN" smtClean="0"/>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58DF598-6B83-42B9-854B-E2384465C40F}" type="datetime1">
              <a:rPr lang="en-IN" smtClean="0"/>
              <a:t>24-06-2024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173A45-893D-4061-9949-F89AD84E5A7A}" type="slidenum">
              <a:rPr lang="en-IN" smtClean="0"/>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0EE335A-E97D-4994-AE04-0C3AA0D2CD5B}" type="datetime1">
              <a:rPr lang="en-IN" smtClean="0"/>
              <a:t>24-06-2024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173A45-893D-4061-9949-F89AD84E5A7A}" type="slidenum">
              <a:rPr lang="en-IN" smtClean="0"/>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11704320" y="6339840"/>
            <a:ext cx="1066667" cy="400000"/>
          </a:xfrm>
          <a:prstGeom prst="rect">
            <a:avLst/>
          </a:prstGeom>
        </p:spPr>
        <p:txBody>
          <a:bodyPr/>
          <a:lstStyle>
            <a:lvl1pPr>
              <a:defRPr sz="1735">
                <a:solidFill>
                  <a:srgbClr val="000000"/>
                </a:solidFill>
                <a:latin typeface="Calibri" panose="020F0502020204030204"/>
                <a:ea typeface="Calibri" panose="020F0502020204030204"/>
                <a:cs typeface="Calibri" panose="020F0502020204030204"/>
              </a:defRPr>
            </a:lvl1pPr>
          </a:lstStyle>
          <a:p>
            <a:pPr algn="l"/>
            <a:fld id="{F7021451-1387-4CA6-816F-3879F97B5CBC}" type="slidenum">
              <a:rPr lang="en-US" b="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FBBDE6-92F9-481F-A3A0-ADF50BF5F8FE}" type="datetime1">
              <a:rPr lang="en-IN" smtClean="0"/>
              <a:t>24-06-2024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173A45-893D-4061-9949-F89AD84E5A7A}"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9E919F2-3305-46CE-BC2C-FA0F55DF8528}" type="datetime1">
              <a:rPr lang="en-IN" smtClean="0"/>
              <a:t>24-06-2024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173A45-893D-4061-9949-F89AD84E5A7A}"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50A1765-B987-4265-9A56-8C99D7A06F3B}" type="datetime1">
              <a:rPr lang="en-IN" smtClean="0"/>
              <a:t>24-06-2024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3173A45-893D-4061-9949-F89AD84E5A7A}"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D32DFC0-F3F3-474E-8E94-9B325AE8A5BC}" type="datetime1">
              <a:rPr lang="en-IN" smtClean="0"/>
              <a:t>24-06-2024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3173A45-893D-4061-9949-F89AD84E5A7A}"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E2BEE4-AEE3-402A-9B19-E3FA05AE800A}" type="datetime1">
              <a:rPr lang="en-IN" smtClean="0"/>
              <a:t>24-06-2024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3173A45-893D-4061-9949-F89AD84E5A7A}"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4C4D4E-D85F-43DA-BF44-E71673A90E41}" type="datetime1">
              <a:rPr lang="en-IN" smtClean="0"/>
              <a:t>24-06-2024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173A45-893D-4061-9949-F89AD84E5A7A}"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231F0C-E681-4D9E-A4BD-0D6EEB0FA5B6}" type="datetime1">
              <a:rPr lang="en-IN" smtClean="0"/>
              <a:t>24-06-2024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173A45-893D-4061-9949-F89AD84E5A7A}"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482FF-0846-475A-8947-15C7E5427BA8}" type="datetime1">
              <a:rPr lang="en-IN" smtClean="0"/>
              <a:t>24-06-2024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173A45-893D-4061-9949-F89AD84E5A7A}"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3F72AC-89BD-4D8C-880B-78816117677A}" type="datetime1">
              <a:rPr lang="en-IN" smtClean="0"/>
              <a:t>24-06-2024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173A45-893D-4061-9949-F89AD84E5A7A}"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9.xml"/><Relationship Id="rId1" Type="http://schemas.openxmlformats.org/officeDocument/2006/relationships/tags" Target="../tags/tag1.xml"/><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9.xml"/><Relationship Id="rId1" Type="http://schemas.openxmlformats.org/officeDocument/2006/relationships/tags" Target="../tags/tag2.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9.xml"/><Relationship Id="rId1" Type="http://schemas.openxmlformats.org/officeDocument/2006/relationships/tags" Target="../tags/tag3.xml"/><Relationship Id="rId4" Type="http://schemas.openxmlformats.org/officeDocument/2006/relationships/image" Target="../media/image32.jpeg"/></Relationships>
</file>

<file path=ppt/slides/_rels/slide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hyperlink" Target="https://www.who.int/" TargetMode="External"/><Relationship Id="rId2" Type="http://schemas.openxmlformats.org/officeDocument/2006/relationships/image" Target="../media/image4.jpeg"/><Relationship Id="rId1" Type="http://schemas.openxmlformats.org/officeDocument/2006/relationships/slideLayout" Target="../slideLayouts/slideLayout24.xml"/><Relationship Id="rId5" Type="http://schemas.openxmlformats.org/officeDocument/2006/relationships/hyperlink" Target="https://data.gov.in/catalog/global-youth-tobacco-survey-gyts-4" TargetMode="External"/><Relationship Id="rId4" Type="http://schemas.openxmlformats.org/officeDocument/2006/relationships/hyperlink" Target="https://www.cdc.gov/tobacco/index.html"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jpe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400" b="1" dirty="0">
                <a:latin typeface="Calibri"/>
                <a:ea typeface="Calibri"/>
                <a:cs typeface="Calibri"/>
                <a:sym typeface="Calibri"/>
              </a:rPr>
              <a:t>Tobacco Control In Youth</a:t>
            </a:r>
            <a:br>
              <a:rPr lang="en-US" sz="4400" b="1" dirty="0"/>
            </a:br>
            <a:br>
              <a:rPr lang="en-US" sz="2700" b="1" dirty="0"/>
            </a:br>
            <a:r>
              <a:rPr lang="en-US" sz="2700" b="1" dirty="0"/>
              <a:t>Guide: Mrs. Sneha </a:t>
            </a:r>
            <a:r>
              <a:rPr lang="en-US" sz="2700" b="1" dirty="0" err="1"/>
              <a:t>Varur</a:t>
            </a:r>
            <a:endParaRPr sz="2700" b="1" dirty="0"/>
          </a:p>
        </p:txBody>
      </p:sp>
      <p:graphicFrame>
        <p:nvGraphicFramePr>
          <p:cNvPr id="89" name="Google Shape;89;p1"/>
          <p:cNvGraphicFramePr/>
          <p:nvPr/>
        </p:nvGraphicFramePr>
        <p:xfrm>
          <a:off x="2032000" y="3878943"/>
          <a:ext cx="8127975" cy="1854250"/>
        </p:xfrm>
        <a:graphic>
          <a:graphicData uri="http://schemas.openxmlformats.org/drawingml/2006/table">
            <a:tbl>
              <a:tblPr firstRow="1" bandRow="1">
                <a:noFill/>
              </a:tblPr>
              <a:tblGrid>
                <a:gridCol w="2709325">
                  <a:extLst>
                    <a:ext uri="{9D8B030D-6E8A-4147-A177-3AD203B41FA5}">
                      <a16:colId xmlns:a16="http://schemas.microsoft.com/office/drawing/2014/main" val="20000"/>
                    </a:ext>
                  </a:extLst>
                </a:gridCol>
                <a:gridCol w="2709325">
                  <a:extLst>
                    <a:ext uri="{9D8B030D-6E8A-4147-A177-3AD203B41FA5}">
                      <a16:colId xmlns:a16="http://schemas.microsoft.com/office/drawing/2014/main" val="20001"/>
                    </a:ext>
                  </a:extLst>
                </a:gridCol>
                <a:gridCol w="2709325">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n-US" sz="1800" u="none" strike="noStrike" cap="none"/>
                        <a:t>Name</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USN</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Roll No.</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800" u="none" strike="noStrike" cap="none" dirty="0" err="1"/>
                        <a:t>Somashekhar</a:t>
                      </a:r>
                      <a:r>
                        <a:rPr lang="en-US" sz="1800" u="none" strike="noStrike" cap="none" dirty="0"/>
                        <a:t> M. </a:t>
                      </a:r>
                      <a:r>
                        <a:rPr lang="en-US" sz="1800" u="none" strike="noStrike" cap="none" dirty="0" err="1"/>
                        <a:t>Kinagi</a:t>
                      </a:r>
                      <a:endParaRPr sz="1800" u="none" strike="noStrike" cap="none" dirty="0"/>
                    </a:p>
                  </a:txBody>
                  <a:tcPr marL="91450" marR="91450" marT="45725" marB="45725"/>
                </a:tc>
                <a:tc>
                  <a:txBody>
                    <a:bodyPr/>
                    <a:lstStyle/>
                    <a:p>
                      <a:pPr marL="0" marR="0" lvl="0" indent="0" algn="ctr" rtl="0">
                        <a:spcBef>
                          <a:spcPts val="0"/>
                        </a:spcBef>
                        <a:spcAft>
                          <a:spcPts val="0"/>
                        </a:spcAft>
                        <a:buNone/>
                      </a:pPr>
                      <a:r>
                        <a:rPr lang="en-US" sz="1800" u="none" strike="noStrike" cap="none"/>
                        <a:t>01FE22BCS063</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12</a:t>
                      </a:r>
                      <a:endParaRPr sz="18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800" u="none" strike="noStrike" cap="none"/>
                        <a:t>Vishwa M. Badachi</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01FE22BCS065</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13</a:t>
                      </a:r>
                      <a:endParaRPr sz="18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800" u="none" strike="noStrike" cap="none"/>
                        <a:t>Fardeen Vaddo</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t>01FE22BCS074</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14</a:t>
                      </a:r>
                      <a:endParaRPr sz="18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1800" u="none" strike="noStrike" cap="none"/>
                        <a:t>Sai Satya B. V.</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01FE22BCS076</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dirty="0"/>
                        <a:t>15</a:t>
                      </a:r>
                      <a:endParaRPr sz="1800" u="none" strike="noStrike" cap="none" dirty="0"/>
                    </a:p>
                  </a:txBody>
                  <a:tcPr marL="91450" marR="91450" marT="45725" marB="45725"/>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3D543C4A-7A26-B2E5-5A69-2363C47BDDD0}"/>
              </a:ext>
            </a:extLst>
          </p:cNvPr>
          <p:cNvSpPr>
            <a:spLocks noGrp="1"/>
          </p:cNvSpPr>
          <p:nvPr>
            <p:ph type="sldNum" sz="quarter" idx="12"/>
          </p:nvPr>
        </p:nvSpPr>
        <p:spPr/>
        <p:txBody>
          <a:bodyPr/>
          <a:lstStyle/>
          <a:p>
            <a:fld id="{23173A45-893D-4061-9949-F89AD84E5A7A}" type="slidenum">
              <a:rPr lang="en-IN" smtClean="0"/>
              <a:t>1</a:t>
            </a:fld>
            <a:endParaRPr lang="en-IN"/>
          </a:p>
        </p:txBody>
      </p:sp>
      <p:pic>
        <p:nvPicPr>
          <p:cNvPr id="3" name="Picture 2">
            <a:extLst>
              <a:ext uri="{FF2B5EF4-FFF2-40B4-BE49-F238E27FC236}">
                <a16:creationId xmlns:a16="http://schemas.microsoft.com/office/drawing/2014/main" id="{243FEFED-0919-72A1-A2E1-EA2E54E79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4040" y="20706"/>
            <a:ext cx="2523893" cy="118760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Google Shape;152;p8"/>
          <p:cNvSpPr txBox="1">
            <a:spLocks noGrp="1"/>
          </p:cNvSpPr>
          <p:nvPr>
            <p:ph type="body" idx="1"/>
          </p:nvPr>
        </p:nvSpPr>
        <p:spPr>
          <a:xfrm>
            <a:off x="838200" y="1357086"/>
            <a:ext cx="10515600" cy="481987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000" b="1" dirty="0"/>
              <a:t>EDA for effective strategies to curb initiation and consumption among adolescents, and protect their well-being.</a:t>
            </a:r>
            <a:endParaRPr dirty="0"/>
          </a:p>
          <a:p>
            <a:pPr marL="0" lvl="0" indent="0" algn="l" rtl="0">
              <a:lnSpc>
                <a:spcPct val="90000"/>
              </a:lnSpc>
              <a:spcBef>
                <a:spcPts val="1000"/>
              </a:spcBef>
              <a:spcAft>
                <a:spcPts val="0"/>
              </a:spcAft>
              <a:buClr>
                <a:schemeClr val="dk1"/>
              </a:buClr>
              <a:buSzPts val="2000"/>
              <a:buNone/>
            </a:pPr>
            <a:endParaRPr sz="2000" b="1" dirty="0"/>
          </a:p>
          <a:p>
            <a:pPr marL="457200" lvl="0" indent="-457200" algn="l" rtl="0">
              <a:lnSpc>
                <a:spcPct val="90000"/>
              </a:lnSpc>
              <a:spcBef>
                <a:spcPts val="1000"/>
              </a:spcBef>
              <a:spcAft>
                <a:spcPts val="0"/>
              </a:spcAft>
              <a:buClr>
                <a:schemeClr val="dk1"/>
              </a:buClr>
              <a:buSzPts val="2000"/>
              <a:buFont typeface="Calibri"/>
              <a:buAutoNum type="alphaLcParenR"/>
            </a:pPr>
            <a:r>
              <a:rPr lang="en-US" sz="2000" dirty="0"/>
              <a:t>Analyze the cause of youths getting attracted to tobacco or going in a path of consuming tobacco.</a:t>
            </a:r>
            <a:endParaRPr dirty="0"/>
          </a:p>
          <a:p>
            <a:pPr marL="457200" lvl="0" indent="-457200" algn="l" rtl="0">
              <a:lnSpc>
                <a:spcPct val="90000"/>
              </a:lnSpc>
              <a:spcBef>
                <a:spcPts val="1000"/>
              </a:spcBef>
              <a:spcAft>
                <a:spcPts val="0"/>
              </a:spcAft>
              <a:buClr>
                <a:schemeClr val="dk1"/>
              </a:buClr>
              <a:buSzPts val="2000"/>
              <a:buFont typeface="Calibri"/>
              <a:buAutoNum type="alphaLcParenR"/>
            </a:pPr>
            <a:r>
              <a:rPr lang="en-US" sz="2000" dirty="0"/>
              <a:t>Improving or bringing in some new measures to the WHO conventions to curtail use of tobacco in youths/adolescents.</a:t>
            </a:r>
            <a:endParaRPr dirty="0"/>
          </a:p>
        </p:txBody>
      </p:sp>
      <p:sp>
        <p:nvSpPr>
          <p:cNvPr id="153" name="Google Shape;153;p8"/>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81A5D5C8-379F-A823-DE20-1CEDE7628274}"/>
              </a:ext>
            </a:extLst>
          </p:cNvPr>
          <p:cNvSpPr>
            <a:spLocks noGrp="1"/>
          </p:cNvSpPr>
          <p:nvPr>
            <p:ph type="sldNum" sz="quarter" idx="12"/>
          </p:nvPr>
        </p:nvSpPr>
        <p:spPr/>
        <p:txBody>
          <a:bodyPr/>
          <a:lstStyle/>
          <a:p>
            <a:fld id="{23173A45-893D-4061-9949-F89AD84E5A7A}" type="slidenum">
              <a:rPr lang="en-IN" smtClean="0"/>
              <a:t>10</a:t>
            </a:fld>
            <a:endParaRPr lang="en-IN"/>
          </a:p>
        </p:txBody>
      </p:sp>
      <p:sp>
        <p:nvSpPr>
          <p:cNvPr id="6" name="Google Shape;95;p2">
            <a:extLst>
              <a:ext uri="{FF2B5EF4-FFF2-40B4-BE49-F238E27FC236}">
                <a16:creationId xmlns:a16="http://schemas.microsoft.com/office/drawing/2014/main" id="{8CA5018D-D569-50EC-1390-CCF159BF0FB2}"/>
              </a:ext>
            </a:extLst>
          </p:cNvPr>
          <p:cNvSpPr txBox="1">
            <a:spLocks noGrp="1"/>
          </p:cNvSpPr>
          <p:nvPr>
            <p:ph type="title"/>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dirty="0"/>
              <a:t>Problem Statement</a:t>
            </a:r>
            <a:endParaRPr sz="3600" b="1" dirty="0"/>
          </a:p>
        </p:txBody>
      </p:sp>
      <p:pic>
        <p:nvPicPr>
          <p:cNvPr id="7" name="Picture 6">
            <a:extLst>
              <a:ext uri="{FF2B5EF4-FFF2-40B4-BE49-F238E27FC236}">
                <a16:creationId xmlns:a16="http://schemas.microsoft.com/office/drawing/2014/main" id="{40EE7095-BDA4-B0EF-0FCF-0378B3926E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8" name="Straight Connector 7">
            <a:extLst>
              <a:ext uri="{FF2B5EF4-FFF2-40B4-BE49-F238E27FC236}">
                <a16:creationId xmlns:a16="http://schemas.microsoft.com/office/drawing/2014/main" id="{F0D779D4-6E13-C4AA-3F37-87ADBA6FA8B5}"/>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9"/>
          <p:cNvSpPr txBox="1">
            <a:spLocks noGrp="1"/>
          </p:cNvSpPr>
          <p:nvPr>
            <p:ph type="body" idx="1"/>
          </p:nvPr>
        </p:nvSpPr>
        <p:spPr>
          <a:xfrm>
            <a:off x="514350" y="815557"/>
            <a:ext cx="10515600" cy="5967219"/>
          </a:xfrm>
          <a:prstGeom prst="rect">
            <a:avLst/>
          </a:prstGeom>
          <a:noFill/>
          <a:ln>
            <a:noFill/>
          </a:ln>
        </p:spPr>
        <p:txBody>
          <a:bodyPr spcFirstLastPara="1" wrap="square" lIns="91425" tIns="45700" rIns="91425" bIns="45700" anchor="t" anchorCtr="0">
            <a:normAutofit fontScale="25000" lnSpcReduction="20000"/>
          </a:bodyPr>
          <a:lstStyle/>
          <a:p>
            <a:pPr marL="228600" lvl="0" indent="-200025" algn="l" rtl="0">
              <a:lnSpc>
                <a:spcPct val="90000"/>
              </a:lnSpc>
              <a:spcBef>
                <a:spcPts val="0"/>
              </a:spcBef>
              <a:spcAft>
                <a:spcPts val="0"/>
              </a:spcAft>
              <a:buClr>
                <a:schemeClr val="dk1"/>
              </a:buClr>
              <a:buSzPct val="100000"/>
              <a:buNone/>
            </a:pPr>
            <a:endParaRPr sz="1800" b="1" dirty="0"/>
          </a:p>
          <a:p>
            <a:pPr marL="0" lvl="0" indent="0" algn="l" rtl="0">
              <a:lnSpc>
                <a:spcPct val="90000"/>
              </a:lnSpc>
              <a:spcBef>
                <a:spcPts val="1000"/>
              </a:spcBef>
              <a:spcAft>
                <a:spcPts val="0"/>
              </a:spcAft>
              <a:buClr>
                <a:schemeClr val="dk1"/>
              </a:buClr>
              <a:buSzPct val="100000"/>
              <a:buNone/>
            </a:pPr>
            <a:r>
              <a:rPr lang="en-US" sz="6400" b="1" dirty="0"/>
              <a:t>Source of the data : data.gov.in</a:t>
            </a:r>
          </a:p>
          <a:p>
            <a:pPr marL="0" lvl="0" indent="0" algn="l" rtl="0">
              <a:lnSpc>
                <a:spcPct val="90000"/>
              </a:lnSpc>
              <a:spcBef>
                <a:spcPts val="1000"/>
              </a:spcBef>
              <a:spcAft>
                <a:spcPts val="0"/>
              </a:spcAft>
              <a:buClr>
                <a:schemeClr val="dk1"/>
              </a:buClr>
              <a:buSzPct val="100000"/>
              <a:buNone/>
            </a:pPr>
            <a:r>
              <a:rPr lang="en-US" sz="6400" b="1" dirty="0"/>
              <a:t>Size of the data = 108 (Rows) x 59 (Columns)</a:t>
            </a:r>
          </a:p>
          <a:p>
            <a:pPr marL="0" lvl="0" indent="0" algn="l" rtl="0">
              <a:lnSpc>
                <a:spcPct val="90000"/>
              </a:lnSpc>
              <a:spcBef>
                <a:spcPts val="1000"/>
              </a:spcBef>
              <a:spcAft>
                <a:spcPts val="0"/>
              </a:spcAft>
              <a:buClr>
                <a:schemeClr val="dk1"/>
              </a:buClr>
              <a:buSzPct val="100000"/>
              <a:buNone/>
            </a:pPr>
            <a:r>
              <a:rPr lang="en-US" sz="6400" b="1" dirty="0"/>
              <a:t>Attributes :</a:t>
            </a:r>
          </a:p>
          <a:p>
            <a:pPr marL="228600" lvl="0" indent="-228600" algn="l" rtl="0">
              <a:lnSpc>
                <a:spcPct val="90000"/>
              </a:lnSpc>
              <a:spcBef>
                <a:spcPts val="1000"/>
              </a:spcBef>
              <a:spcAft>
                <a:spcPts val="0"/>
              </a:spcAft>
              <a:buClr>
                <a:schemeClr val="dk1"/>
              </a:buClr>
              <a:buSzPct val="100000"/>
              <a:buChar char="•"/>
            </a:pPr>
            <a:r>
              <a:rPr lang="en-US" sz="6400" b="1" dirty="0"/>
              <a:t> 'State/UT',</a:t>
            </a:r>
            <a:endParaRPr dirty="0"/>
          </a:p>
          <a:p>
            <a:pPr marL="228600" lvl="0" indent="-228600" algn="l" rtl="0">
              <a:lnSpc>
                <a:spcPct val="90000"/>
              </a:lnSpc>
              <a:spcBef>
                <a:spcPts val="1000"/>
              </a:spcBef>
              <a:spcAft>
                <a:spcPts val="0"/>
              </a:spcAft>
              <a:buClr>
                <a:schemeClr val="dk1"/>
              </a:buClr>
              <a:buSzPct val="100000"/>
              <a:buChar char="•"/>
            </a:pPr>
            <a:r>
              <a:rPr lang="en-US" sz="6400" b="1" dirty="0"/>
              <a:t> 'Area',</a:t>
            </a:r>
            <a:endParaRPr dirty="0"/>
          </a:p>
          <a:p>
            <a:pPr marL="228600" lvl="0" indent="-228600" algn="l" rtl="0">
              <a:lnSpc>
                <a:spcPct val="90000"/>
              </a:lnSpc>
              <a:spcBef>
                <a:spcPts val="1000"/>
              </a:spcBef>
              <a:spcAft>
                <a:spcPts val="0"/>
              </a:spcAft>
              <a:buClr>
                <a:schemeClr val="dk1"/>
              </a:buClr>
              <a:buSzPct val="100000"/>
              <a:buChar char="•"/>
            </a:pPr>
            <a:r>
              <a:rPr lang="en-US" sz="6400" b="1" dirty="0"/>
              <a:t> 'Ever tobacco users (%)',</a:t>
            </a:r>
            <a:endParaRPr dirty="0"/>
          </a:p>
          <a:p>
            <a:pPr marL="228600" lvl="0" indent="-228600" algn="l" rtl="0">
              <a:lnSpc>
                <a:spcPct val="90000"/>
              </a:lnSpc>
              <a:spcBef>
                <a:spcPts val="1000"/>
              </a:spcBef>
              <a:spcAft>
                <a:spcPts val="0"/>
              </a:spcAft>
              <a:buClr>
                <a:schemeClr val="dk1"/>
              </a:buClr>
              <a:buSzPct val="100000"/>
              <a:buChar char="•"/>
            </a:pPr>
            <a:r>
              <a:rPr lang="en-US" sz="6400" b="1" dirty="0"/>
              <a:t> 'Current tobacco users (%)',</a:t>
            </a:r>
            <a:endParaRPr dirty="0"/>
          </a:p>
          <a:p>
            <a:pPr marL="228600" lvl="0" indent="-228600" algn="l" rtl="0">
              <a:lnSpc>
                <a:spcPct val="90000"/>
              </a:lnSpc>
              <a:spcBef>
                <a:spcPts val="1000"/>
              </a:spcBef>
              <a:spcAft>
                <a:spcPts val="0"/>
              </a:spcAft>
              <a:buClr>
                <a:schemeClr val="dk1"/>
              </a:buClr>
              <a:buSzPct val="100000"/>
              <a:buChar char="•"/>
            </a:pPr>
            <a:r>
              <a:rPr lang="en-US" sz="6400" b="1" dirty="0"/>
              <a:t> 'Ever tobacco smokers (%)',</a:t>
            </a:r>
            <a:endParaRPr dirty="0"/>
          </a:p>
          <a:p>
            <a:pPr marL="228600" lvl="0" indent="-228600" algn="l" rtl="0">
              <a:lnSpc>
                <a:spcPct val="90000"/>
              </a:lnSpc>
              <a:spcBef>
                <a:spcPts val="1000"/>
              </a:spcBef>
              <a:spcAft>
                <a:spcPts val="0"/>
              </a:spcAft>
              <a:buClr>
                <a:schemeClr val="dk1"/>
              </a:buClr>
              <a:buSzPct val="100000"/>
              <a:buChar char="•"/>
            </a:pPr>
            <a:r>
              <a:rPr lang="en-US" sz="6400" b="1" dirty="0"/>
              <a:t> 'Current tobacco smokers (%)',</a:t>
            </a:r>
            <a:endParaRPr dirty="0"/>
          </a:p>
          <a:p>
            <a:pPr marL="228600" lvl="0" indent="-228600" algn="l" rtl="0">
              <a:lnSpc>
                <a:spcPct val="90000"/>
              </a:lnSpc>
              <a:spcBef>
                <a:spcPts val="1000"/>
              </a:spcBef>
              <a:spcAft>
                <a:spcPts val="0"/>
              </a:spcAft>
              <a:buClr>
                <a:schemeClr val="dk1"/>
              </a:buClr>
              <a:buSzPct val="100000"/>
              <a:buChar char="•"/>
            </a:pPr>
            <a:r>
              <a:rPr lang="en-US" sz="6400" b="1" dirty="0"/>
              <a:t> 'Ever cigarette users (%)',</a:t>
            </a:r>
            <a:endParaRPr dirty="0"/>
          </a:p>
          <a:p>
            <a:pPr marL="228600" lvl="0" indent="-228600" algn="l" rtl="0">
              <a:lnSpc>
                <a:spcPct val="90000"/>
              </a:lnSpc>
              <a:spcBef>
                <a:spcPts val="1000"/>
              </a:spcBef>
              <a:spcAft>
                <a:spcPts val="0"/>
              </a:spcAft>
              <a:buClr>
                <a:schemeClr val="dk1"/>
              </a:buClr>
              <a:buSzPct val="100000"/>
              <a:buChar char="•"/>
            </a:pPr>
            <a:r>
              <a:rPr lang="en-US" sz="6400" b="1" dirty="0"/>
              <a:t> 'Current cigarette users (%)',</a:t>
            </a:r>
            <a:endParaRPr dirty="0"/>
          </a:p>
          <a:p>
            <a:pPr marL="228600" lvl="0" indent="-228600" algn="l" rtl="0">
              <a:lnSpc>
                <a:spcPct val="90000"/>
              </a:lnSpc>
              <a:spcBef>
                <a:spcPts val="1000"/>
              </a:spcBef>
              <a:spcAft>
                <a:spcPts val="0"/>
              </a:spcAft>
              <a:buClr>
                <a:schemeClr val="dk1"/>
              </a:buClr>
              <a:buSzPct val="100000"/>
              <a:buChar char="•"/>
            </a:pPr>
            <a:r>
              <a:rPr lang="en-US" sz="6400" b="1" dirty="0"/>
              <a:t> 'Ever bidi users (%) ',</a:t>
            </a:r>
            <a:endParaRPr dirty="0"/>
          </a:p>
          <a:p>
            <a:pPr marL="228600" lvl="0" indent="-228600" algn="l" rtl="0">
              <a:lnSpc>
                <a:spcPct val="90000"/>
              </a:lnSpc>
              <a:spcBef>
                <a:spcPts val="1000"/>
              </a:spcBef>
              <a:spcAft>
                <a:spcPts val="0"/>
              </a:spcAft>
              <a:buClr>
                <a:schemeClr val="dk1"/>
              </a:buClr>
              <a:buSzPct val="100000"/>
              <a:buChar char="•"/>
            </a:pPr>
            <a:r>
              <a:rPr lang="en-US" sz="6400" b="1" dirty="0"/>
              <a:t> 'Current bidi users (%)',</a:t>
            </a:r>
            <a:endParaRPr dirty="0"/>
          </a:p>
          <a:p>
            <a:pPr marL="228600" lvl="0" indent="-228600" algn="l" rtl="0">
              <a:lnSpc>
                <a:spcPct val="90000"/>
              </a:lnSpc>
              <a:spcBef>
                <a:spcPts val="1000"/>
              </a:spcBef>
              <a:spcAft>
                <a:spcPts val="0"/>
              </a:spcAft>
              <a:buClr>
                <a:schemeClr val="dk1"/>
              </a:buClr>
              <a:buSzPct val="100000"/>
              <a:buChar char="•"/>
            </a:pPr>
            <a:r>
              <a:rPr lang="en-US" sz="6400" b="1" dirty="0"/>
              <a:t> 'Ever smokeless tobacco users (%)',</a:t>
            </a:r>
            <a:endParaRPr dirty="0"/>
          </a:p>
          <a:p>
            <a:pPr marL="228600" lvl="0" indent="-228600" algn="l" rtl="0">
              <a:lnSpc>
                <a:spcPct val="90000"/>
              </a:lnSpc>
              <a:spcBef>
                <a:spcPts val="1000"/>
              </a:spcBef>
              <a:spcAft>
                <a:spcPts val="0"/>
              </a:spcAft>
              <a:buClr>
                <a:schemeClr val="dk1"/>
              </a:buClr>
              <a:buSzPct val="100000"/>
              <a:buChar char="•"/>
            </a:pPr>
            <a:r>
              <a:rPr lang="en-US" sz="6400" b="1" dirty="0"/>
              <a:t> 'Current smokeless tobacco users (%)',</a:t>
            </a:r>
            <a:endParaRPr dirty="0"/>
          </a:p>
          <a:p>
            <a:pPr marL="228600" lvl="0" indent="-228600" algn="l" rtl="0">
              <a:lnSpc>
                <a:spcPct val="90000"/>
              </a:lnSpc>
              <a:spcBef>
                <a:spcPts val="1000"/>
              </a:spcBef>
              <a:spcAft>
                <a:spcPts val="0"/>
              </a:spcAft>
              <a:buClr>
                <a:schemeClr val="dk1"/>
              </a:buClr>
              <a:buSzPct val="100000"/>
              <a:buChar char="•"/>
            </a:pPr>
            <a:r>
              <a:rPr lang="en-US" sz="6400" b="1" dirty="0"/>
              <a:t> 'Ever users of  paan masala together with tobacco (%)',</a:t>
            </a:r>
            <a:endParaRPr dirty="0"/>
          </a:p>
          <a:p>
            <a:pPr marL="228600" lvl="0" indent="-228600" algn="l" rtl="0">
              <a:lnSpc>
                <a:spcPct val="90000"/>
              </a:lnSpc>
              <a:spcBef>
                <a:spcPts val="1000"/>
              </a:spcBef>
              <a:spcAft>
                <a:spcPts val="0"/>
              </a:spcAft>
              <a:buClr>
                <a:schemeClr val="dk1"/>
              </a:buClr>
              <a:buSzPct val="100000"/>
              <a:buChar char="•"/>
            </a:pPr>
            <a:r>
              <a:rPr lang="en-US" sz="6400" b="1" dirty="0"/>
              <a:t> 'Never cigarette smokers susceptible to cigarette use in future (%)',</a:t>
            </a:r>
            <a:endParaRPr dirty="0"/>
          </a:p>
          <a:p>
            <a:pPr marL="228600" lvl="0" indent="-228600" algn="l" rtl="0">
              <a:lnSpc>
                <a:spcPct val="90000"/>
              </a:lnSpc>
              <a:spcBef>
                <a:spcPts val="1000"/>
              </a:spcBef>
              <a:spcAft>
                <a:spcPts val="0"/>
              </a:spcAft>
              <a:buClr>
                <a:schemeClr val="dk1"/>
              </a:buClr>
              <a:buSzPct val="100000"/>
              <a:buChar char="•"/>
            </a:pPr>
            <a:r>
              <a:rPr lang="en-US" sz="6400" b="1" dirty="0"/>
              <a:t> 'Median age of initiation of Cigarette (in years)',</a:t>
            </a:r>
            <a:endParaRPr dirty="0"/>
          </a:p>
          <a:p>
            <a:pPr marL="228600" lvl="0" indent="-228600" algn="l" rtl="0">
              <a:lnSpc>
                <a:spcPct val="90000"/>
              </a:lnSpc>
              <a:spcBef>
                <a:spcPts val="1000"/>
              </a:spcBef>
              <a:spcAft>
                <a:spcPts val="0"/>
              </a:spcAft>
              <a:buClr>
                <a:schemeClr val="dk1"/>
              </a:buClr>
              <a:buSzPct val="100000"/>
              <a:buChar char="•"/>
            </a:pPr>
            <a:r>
              <a:rPr lang="en-US" sz="6400" b="1" dirty="0"/>
              <a:t> 'Median age of initiation of Bidi (in years)',</a:t>
            </a:r>
            <a:endParaRPr dirty="0"/>
          </a:p>
          <a:p>
            <a:pPr marL="228600" lvl="0" indent="-228600" algn="l" rtl="0">
              <a:lnSpc>
                <a:spcPct val="90000"/>
              </a:lnSpc>
              <a:spcBef>
                <a:spcPts val="1000"/>
              </a:spcBef>
              <a:spcAft>
                <a:spcPts val="0"/>
              </a:spcAft>
              <a:buClr>
                <a:schemeClr val="dk1"/>
              </a:buClr>
              <a:buSzPct val="100000"/>
              <a:buChar char="•"/>
            </a:pPr>
            <a:r>
              <a:rPr lang="en-US" sz="6400" b="1" dirty="0"/>
              <a:t> 'Median age of initiation of smokeless tobacco (in years)',</a:t>
            </a:r>
            <a:endParaRPr dirty="0"/>
          </a:p>
        </p:txBody>
      </p:sp>
      <p:sp>
        <p:nvSpPr>
          <p:cNvPr id="2" name="Slide Number Placeholder 1">
            <a:extLst>
              <a:ext uri="{FF2B5EF4-FFF2-40B4-BE49-F238E27FC236}">
                <a16:creationId xmlns:a16="http://schemas.microsoft.com/office/drawing/2014/main" id="{B4F888CF-B267-556E-2BC7-A86E9409394D}"/>
              </a:ext>
            </a:extLst>
          </p:cNvPr>
          <p:cNvSpPr>
            <a:spLocks noGrp="1"/>
          </p:cNvSpPr>
          <p:nvPr>
            <p:ph type="sldNum" sz="quarter" idx="12"/>
          </p:nvPr>
        </p:nvSpPr>
        <p:spPr/>
        <p:txBody>
          <a:bodyPr/>
          <a:lstStyle/>
          <a:p>
            <a:fld id="{23173A45-893D-4061-9949-F89AD84E5A7A}" type="slidenum">
              <a:rPr lang="en-IN" smtClean="0"/>
              <a:t>11</a:t>
            </a:fld>
            <a:endParaRPr lang="en-IN"/>
          </a:p>
        </p:txBody>
      </p:sp>
      <p:sp>
        <p:nvSpPr>
          <p:cNvPr id="6" name="Google Shape;95;p2">
            <a:extLst>
              <a:ext uri="{FF2B5EF4-FFF2-40B4-BE49-F238E27FC236}">
                <a16:creationId xmlns:a16="http://schemas.microsoft.com/office/drawing/2014/main" id="{999AA8AB-F3B3-1D83-1AA9-F4331765C081}"/>
              </a:ext>
            </a:extLst>
          </p:cNvPr>
          <p:cNvSpPr txBox="1">
            <a:spLocks noGrp="1"/>
          </p:cNvSpPr>
          <p:nvPr>
            <p:ph type="title"/>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dirty="0"/>
              <a:t>Data Description</a:t>
            </a:r>
            <a:endParaRPr sz="3600" b="1" dirty="0"/>
          </a:p>
        </p:txBody>
      </p:sp>
      <p:pic>
        <p:nvPicPr>
          <p:cNvPr id="7" name="Picture 6">
            <a:extLst>
              <a:ext uri="{FF2B5EF4-FFF2-40B4-BE49-F238E27FC236}">
                <a16:creationId xmlns:a16="http://schemas.microsoft.com/office/drawing/2014/main" id="{3AB7755C-3486-2646-8353-5D460BE514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8" name="Straight Connector 7">
            <a:extLst>
              <a:ext uri="{FF2B5EF4-FFF2-40B4-BE49-F238E27FC236}">
                <a16:creationId xmlns:a16="http://schemas.microsoft.com/office/drawing/2014/main" id="{104E2456-C7CE-4ED2-4ECC-A41410B0CA68}"/>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0"/>
          <p:cNvSpPr txBox="1"/>
          <p:nvPr/>
        </p:nvSpPr>
        <p:spPr>
          <a:xfrm>
            <a:off x="838200" y="228600"/>
            <a:ext cx="10515600" cy="6419849"/>
          </a:xfrm>
          <a:prstGeom prst="rect">
            <a:avLst/>
          </a:prstGeom>
          <a:noFill/>
          <a:ln>
            <a:noFill/>
          </a:ln>
        </p:spPr>
        <p:txBody>
          <a:bodyPr spcFirstLastPara="1" wrap="square" lIns="91425" tIns="45700" rIns="91425" bIns="45700" anchor="t" anchorCtr="0">
            <a:normAutofit/>
          </a:bodyPr>
          <a:lstStyle/>
          <a:p>
            <a:pPr marL="228600" marR="0" lvl="0" indent="-114300" algn="l" rtl="0">
              <a:lnSpc>
                <a:spcPct val="9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65" name="Google Shape;165;p10"/>
          <p:cNvSpPr txBox="1"/>
          <p:nvPr/>
        </p:nvSpPr>
        <p:spPr>
          <a:xfrm>
            <a:off x="470807" y="840044"/>
            <a:ext cx="11239500" cy="621708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400" b="1" dirty="0">
                <a:solidFill>
                  <a:schemeClr val="dk1"/>
                </a:solidFill>
                <a:latin typeface="Calibri"/>
                <a:ea typeface="Calibri"/>
                <a:cs typeface="Calibri"/>
                <a:sym typeface="Calibri"/>
              </a:rPr>
              <a:t> </a:t>
            </a:r>
            <a:r>
              <a:rPr lang="en-US" sz="1600" b="1" dirty="0">
                <a:solidFill>
                  <a:schemeClr val="dk1"/>
                </a:solidFill>
                <a:latin typeface="Calibri"/>
                <a:ea typeface="Calibri"/>
                <a:cs typeface="Calibri"/>
                <a:sym typeface="Calibri"/>
              </a:rPr>
              <a:t>'Awareness about e-cigarette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'Ever e-cigarette use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'Ever tobacco smokers who quit in last 12 months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'Current tobacco smokers who tried to quit smoking in the past 12 months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'Current tobacco smokers who wanted to quit smoking now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'Ever  smokeless tobacco users who quit  in last 12 months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'Current smokeless tobacco users who tried to quit tobacco in the past 12 months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'Current  smokeless tobacco users who wanted to quit tobacco now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'Exposure to tobacco smoke at home/public place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'Exposure to tobacco smoke at home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'Exposure to tobacco smoke inside any enclosed public  places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'Exposure to tobacco smoke at any outdoor public places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'Students who saw anyone smoking inside the  school building or outside school property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'Major source of tobacco product- Cigarette: Store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'Major source of tobacco product- Cigarette: Paan shop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'Major source of tobacco product- Bidi: Store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'Major source of tobacco product- Bidi: Paan shop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'Major source of tobacco product- Smokeless tobacco: Store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'Major source of tobacco product- Smokeless tobacco: Paan shop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'Current cigarette smokers who bought cigarettes from a store, paan shop, street vendor, or vending machine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'Current bidi smokers who bought bidi from a store, paan shop, or street vendor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'Refused sale of cigarette because of age in past 30 days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'Refused sale of bidi because of age in past 30 days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'Refused sale of smokeless tobacco because of age in past 30 days    (%)',</a:t>
            </a:r>
            <a:endParaRPr dirty="0"/>
          </a:p>
        </p:txBody>
      </p:sp>
      <p:sp>
        <p:nvSpPr>
          <p:cNvPr id="2" name="Slide Number Placeholder 1">
            <a:extLst>
              <a:ext uri="{FF2B5EF4-FFF2-40B4-BE49-F238E27FC236}">
                <a16:creationId xmlns:a16="http://schemas.microsoft.com/office/drawing/2014/main" id="{CF5A1A64-288C-E19D-9D82-7915E5E10372}"/>
              </a:ext>
            </a:extLst>
          </p:cNvPr>
          <p:cNvSpPr>
            <a:spLocks noGrp="1"/>
          </p:cNvSpPr>
          <p:nvPr>
            <p:ph type="sldNum" sz="quarter" idx="12"/>
          </p:nvPr>
        </p:nvSpPr>
        <p:spPr/>
        <p:txBody>
          <a:bodyPr/>
          <a:lstStyle/>
          <a:p>
            <a:fld id="{23173A45-893D-4061-9949-F89AD84E5A7A}" type="slidenum">
              <a:rPr lang="en-IN" smtClean="0"/>
              <a:t>12</a:t>
            </a:fld>
            <a:endParaRPr lang="en-IN"/>
          </a:p>
        </p:txBody>
      </p:sp>
      <p:sp>
        <p:nvSpPr>
          <p:cNvPr id="4" name="Google Shape;95;p2">
            <a:extLst>
              <a:ext uri="{FF2B5EF4-FFF2-40B4-BE49-F238E27FC236}">
                <a16:creationId xmlns:a16="http://schemas.microsoft.com/office/drawing/2014/main" id="{4FD102F2-2EAF-2AA0-2545-489A1A1C3FF5}"/>
              </a:ext>
            </a:extLst>
          </p:cNvPr>
          <p:cNvSpPr txBox="1">
            <a:spLocks/>
          </p:cNvSpPr>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n-US" sz="3600" b="1" dirty="0"/>
              <a:t>Data Description</a:t>
            </a:r>
          </a:p>
        </p:txBody>
      </p:sp>
      <p:pic>
        <p:nvPicPr>
          <p:cNvPr id="5" name="Picture 4">
            <a:extLst>
              <a:ext uri="{FF2B5EF4-FFF2-40B4-BE49-F238E27FC236}">
                <a16:creationId xmlns:a16="http://schemas.microsoft.com/office/drawing/2014/main" id="{8AE3D94B-CCC9-E910-35D3-1DF0AE1D77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6" name="Straight Connector 5">
            <a:extLst>
              <a:ext uri="{FF2B5EF4-FFF2-40B4-BE49-F238E27FC236}">
                <a16:creationId xmlns:a16="http://schemas.microsoft.com/office/drawing/2014/main" id="{13CDBF16-04C0-61A2-B3CA-C6C2E3799F28}"/>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1"/>
          <p:cNvSpPr txBox="1"/>
          <p:nvPr/>
        </p:nvSpPr>
        <p:spPr>
          <a:xfrm>
            <a:off x="561310" y="1104036"/>
            <a:ext cx="11239500" cy="477049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'Bought Cigarette as individual sticks in past 30 days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'Bought Bidi as individual sticks in past 30 days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'Students who noticed anti-tobacco messages anywhere in past 30 days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'Students who noticed anti-tobacco messages in mass media in past 30 days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'Students who noticed anti-tobacco messages at sporting,  fairs, concerts, community events or social gatherings in past 30   days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'Students who noticed health warnings on any tobacco product/cigarette packages in past 30 days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'Students who saw tobacco advertisements anywhere in past 30 days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'Students who saw anyone using tobacco on mass media in past 30 days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'Students who noticed cigarette advertisements/promotions at point of sale in past 30 days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'Students who were taught in class about harmful effects of tobacco use during past 12 months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'Students who thought it is difficult to quit once someone starts smoking tobacco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'Students who thought other people’s tobacco smoking is harmful to them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'Students who favored ban on smoking inside enclosed public places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'Students who favored ban on smoking at outdoor public places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'School heads aware of COTPA, 2003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'Schools authorized by the state government to collect fine for violation under Section-6 of the COTPA, 2003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'Schools followed ‘tobacco-free school’ guidelines  (%)',</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Calibri"/>
                <a:ea typeface="Calibri"/>
                <a:cs typeface="Calibri"/>
                <a:sym typeface="Calibri"/>
              </a:rPr>
              <a:t> 'Schools aware of the policy for displaying ‘tobacco-free school’ board  (%)’</a:t>
            </a:r>
          </a:p>
        </p:txBody>
      </p:sp>
      <p:sp>
        <p:nvSpPr>
          <p:cNvPr id="2" name="Slide Number Placeholder 1">
            <a:extLst>
              <a:ext uri="{FF2B5EF4-FFF2-40B4-BE49-F238E27FC236}">
                <a16:creationId xmlns:a16="http://schemas.microsoft.com/office/drawing/2014/main" id="{DD176336-D57C-4618-0F10-F8496CD685C8}"/>
              </a:ext>
            </a:extLst>
          </p:cNvPr>
          <p:cNvSpPr>
            <a:spLocks noGrp="1"/>
          </p:cNvSpPr>
          <p:nvPr>
            <p:ph type="sldNum" sz="quarter" idx="12"/>
          </p:nvPr>
        </p:nvSpPr>
        <p:spPr/>
        <p:txBody>
          <a:bodyPr/>
          <a:lstStyle/>
          <a:p>
            <a:fld id="{23173A45-893D-4061-9949-F89AD84E5A7A}" type="slidenum">
              <a:rPr lang="en-IN" smtClean="0"/>
              <a:t>13</a:t>
            </a:fld>
            <a:endParaRPr lang="en-IN"/>
          </a:p>
        </p:txBody>
      </p:sp>
      <p:sp>
        <p:nvSpPr>
          <p:cNvPr id="4" name="Google Shape;95;p2">
            <a:extLst>
              <a:ext uri="{FF2B5EF4-FFF2-40B4-BE49-F238E27FC236}">
                <a16:creationId xmlns:a16="http://schemas.microsoft.com/office/drawing/2014/main" id="{2FC0F70C-DF16-3B76-29E6-78E6C9C29CD4}"/>
              </a:ext>
            </a:extLst>
          </p:cNvPr>
          <p:cNvSpPr txBox="1">
            <a:spLocks/>
          </p:cNvSpPr>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n-US" sz="3600" b="1" dirty="0"/>
              <a:t>Data Description</a:t>
            </a:r>
          </a:p>
        </p:txBody>
      </p:sp>
      <p:pic>
        <p:nvPicPr>
          <p:cNvPr id="5" name="Picture 4">
            <a:extLst>
              <a:ext uri="{FF2B5EF4-FFF2-40B4-BE49-F238E27FC236}">
                <a16:creationId xmlns:a16="http://schemas.microsoft.com/office/drawing/2014/main" id="{30B45186-B953-EB76-9569-22D75649F3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6" name="Straight Connector 5">
            <a:extLst>
              <a:ext uri="{FF2B5EF4-FFF2-40B4-BE49-F238E27FC236}">
                <a16:creationId xmlns:a16="http://schemas.microsoft.com/office/drawing/2014/main" id="{FEAF5482-CA4A-D9CE-A2AE-3F4D5357E6AF}"/>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EFA30B-F6C2-6C45-48DF-59A89BF8C212}"/>
              </a:ext>
            </a:extLst>
          </p:cNvPr>
          <p:cNvPicPr>
            <a:picLocks noChangeAspect="1"/>
          </p:cNvPicPr>
          <p:nvPr/>
        </p:nvPicPr>
        <p:blipFill rotWithShape="1">
          <a:blip r:embed="rId2">
            <a:extLst>
              <a:ext uri="{28A0092B-C50C-407E-A947-70E740481C1C}">
                <a14:useLocalDpi xmlns:a14="http://schemas.microsoft.com/office/drawing/2010/main" val="0"/>
              </a:ext>
            </a:extLst>
          </a:blip>
          <a:srcRect b="12401"/>
          <a:stretch/>
        </p:blipFill>
        <p:spPr>
          <a:xfrm>
            <a:off x="1243128" y="1089850"/>
            <a:ext cx="9686925" cy="5214763"/>
          </a:xfrm>
          <a:prstGeom prst="rect">
            <a:avLst/>
          </a:prstGeom>
        </p:spPr>
      </p:pic>
      <p:sp>
        <p:nvSpPr>
          <p:cNvPr id="3" name="Slide Number Placeholder 2">
            <a:extLst>
              <a:ext uri="{FF2B5EF4-FFF2-40B4-BE49-F238E27FC236}">
                <a16:creationId xmlns:a16="http://schemas.microsoft.com/office/drawing/2014/main" id="{6D9E6404-2EC9-DB33-405B-5BEBA03BAE2A}"/>
              </a:ext>
            </a:extLst>
          </p:cNvPr>
          <p:cNvSpPr>
            <a:spLocks noGrp="1"/>
          </p:cNvSpPr>
          <p:nvPr>
            <p:ph type="sldNum" sz="quarter" idx="12"/>
          </p:nvPr>
        </p:nvSpPr>
        <p:spPr/>
        <p:txBody>
          <a:bodyPr/>
          <a:lstStyle/>
          <a:p>
            <a:fld id="{23173A45-893D-4061-9949-F89AD84E5A7A}" type="slidenum">
              <a:rPr lang="en-IN" smtClean="0"/>
              <a:t>14</a:t>
            </a:fld>
            <a:endParaRPr lang="en-IN"/>
          </a:p>
        </p:txBody>
      </p:sp>
      <p:sp>
        <p:nvSpPr>
          <p:cNvPr id="5" name="Google Shape;95;p2">
            <a:extLst>
              <a:ext uri="{FF2B5EF4-FFF2-40B4-BE49-F238E27FC236}">
                <a16:creationId xmlns:a16="http://schemas.microsoft.com/office/drawing/2014/main" id="{E35B5A6A-7271-4C3E-E2EC-353780F1EF68}"/>
              </a:ext>
            </a:extLst>
          </p:cNvPr>
          <p:cNvSpPr txBox="1">
            <a:spLocks/>
          </p:cNvSpPr>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n-US" sz="3600" b="1" dirty="0"/>
              <a:t>Causal Loop Diagram</a:t>
            </a:r>
          </a:p>
        </p:txBody>
      </p:sp>
      <p:pic>
        <p:nvPicPr>
          <p:cNvPr id="6" name="Picture 5">
            <a:extLst>
              <a:ext uri="{FF2B5EF4-FFF2-40B4-BE49-F238E27FC236}">
                <a16:creationId xmlns:a16="http://schemas.microsoft.com/office/drawing/2014/main" id="{B77ACCDE-4609-968C-B51D-5BBC4DBAC2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8" name="Straight Connector 7">
            <a:extLst>
              <a:ext uri="{FF2B5EF4-FFF2-40B4-BE49-F238E27FC236}">
                <a16:creationId xmlns:a16="http://schemas.microsoft.com/office/drawing/2014/main" id="{5403B002-C9AC-2378-8A99-369D2BFF6952}"/>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929640" y="618617"/>
            <a:ext cx="10424160" cy="6088657"/>
          </a:xfrm>
          <a:prstGeom prst="rect">
            <a:avLst/>
          </a:prstGeom>
          <a:noFill/>
        </p:spPr>
        <p:txBody>
          <a:bodyPr wrap="square" lIns="0" tIns="0" rIns="0" bIns="0" rtlCol="0" anchor="t"/>
          <a:lstStyle/>
          <a:p>
            <a:pPr algn="just"/>
            <a:endParaRPr lang="en-US" sz="2200" dirty="0">
              <a:solidFill>
                <a:srgbClr val="000000"/>
              </a:solidFill>
              <a:ea typeface="Carlito" pitchFamily="34" charset="-122"/>
            </a:endParaRPr>
          </a:p>
          <a:p>
            <a:pPr marL="342900" indent="-342900" algn="just">
              <a:buFont typeface="Arial" panose="020B0604020202020204" pitchFamily="34" charset="0"/>
              <a:buChar char="•"/>
            </a:pPr>
            <a:endParaRPr lang="en-US" sz="2200" dirty="0">
              <a:solidFill>
                <a:srgbClr val="000000"/>
              </a:solidFill>
              <a:ea typeface="Carlito" pitchFamily="34" charset="-122"/>
            </a:endParaRPr>
          </a:p>
          <a:p>
            <a:pPr marL="342900" indent="-342900" algn="just">
              <a:buFont typeface="Arial" panose="020B0604020202020204" pitchFamily="34" charset="0"/>
              <a:buChar char="•"/>
            </a:pPr>
            <a:r>
              <a:rPr lang="en-US" sz="2200" dirty="0">
                <a:solidFill>
                  <a:srgbClr val="000000"/>
                </a:solidFill>
                <a:ea typeface="Carlito" pitchFamily="34" charset="-122"/>
              </a:rPr>
              <a:t>The whole data was numeric type</a:t>
            </a:r>
          </a:p>
          <a:p>
            <a:pPr marL="342900" indent="-342900" algn="just">
              <a:buFont typeface="Arial" panose="020B0604020202020204" pitchFamily="34" charset="0"/>
              <a:buChar char="•"/>
            </a:pPr>
            <a:endParaRPr lang="en-US" sz="2200" dirty="0">
              <a:solidFill>
                <a:srgbClr val="000000"/>
              </a:solidFill>
              <a:ea typeface="Carlito" pitchFamily="34" charset="-122"/>
            </a:endParaRPr>
          </a:p>
          <a:p>
            <a:pPr marL="342900" indent="-342900" algn="just">
              <a:buFont typeface="Arial" panose="020B0604020202020204" pitchFamily="34" charset="0"/>
              <a:buChar char="•"/>
            </a:pPr>
            <a:r>
              <a:rPr lang="en-US" sz="2200" dirty="0">
                <a:solidFill>
                  <a:srgbClr val="000000"/>
                </a:solidFill>
                <a:ea typeface="Carlito" pitchFamily="34" charset="-122"/>
              </a:rPr>
              <a:t>The data had some attributes which were of object type and these attributes consisted of some special characters(noisy data)</a:t>
            </a:r>
          </a:p>
          <a:p>
            <a:pPr marL="342900" indent="-342900" algn="just">
              <a:buFont typeface="Arial" panose="020B0604020202020204" pitchFamily="34" charset="0"/>
              <a:buChar char="•"/>
            </a:pPr>
            <a:endParaRPr lang="en-US" sz="2200" dirty="0">
              <a:solidFill>
                <a:srgbClr val="000000"/>
              </a:solidFill>
              <a:ea typeface="Carlito" pitchFamily="34" charset="-122"/>
            </a:endParaRPr>
          </a:p>
          <a:p>
            <a:pPr marL="342900" indent="-342900" algn="just">
              <a:buFont typeface="Arial" panose="020B0604020202020204" pitchFamily="34" charset="0"/>
              <a:buChar char="•"/>
            </a:pPr>
            <a:r>
              <a:rPr lang="en-US" sz="2200" dirty="0">
                <a:solidFill>
                  <a:srgbClr val="000000"/>
                </a:solidFill>
                <a:ea typeface="Carlito" pitchFamily="34" charset="-122"/>
              </a:rPr>
              <a:t>Attributes consisting of noisy data:</a:t>
            </a:r>
          </a:p>
          <a:p>
            <a:pPr marL="800100" lvl="1" indent="-342900" algn="just">
              <a:buFont typeface="Arial" panose="020B0604020202020204" pitchFamily="34" charset="0"/>
              <a:buChar char="•"/>
            </a:pPr>
            <a:r>
              <a:rPr lang="en-US" sz="2200" dirty="0">
                <a:solidFill>
                  <a:srgbClr val="000000"/>
                </a:solidFill>
                <a:ea typeface="Carlito" pitchFamily="34" charset="-122"/>
                <a:cs typeface="Carlito" pitchFamily="34" charset="-120"/>
              </a:rPr>
              <a:t>Median age of initiation of Cigarette (in years)</a:t>
            </a:r>
            <a:endParaRPr lang="en-US" sz="2200" dirty="0"/>
          </a:p>
          <a:p>
            <a:pPr marL="800100" lvl="1" indent="-342900" algn="just">
              <a:buFont typeface="Arial" panose="020B0604020202020204" pitchFamily="34" charset="0"/>
              <a:buChar char="•"/>
            </a:pPr>
            <a:r>
              <a:rPr lang="en-US" sz="2200" dirty="0">
                <a:solidFill>
                  <a:srgbClr val="000000"/>
                </a:solidFill>
                <a:ea typeface="Carlito" pitchFamily="34" charset="-122"/>
                <a:cs typeface="Carlito" pitchFamily="34" charset="-120"/>
              </a:rPr>
              <a:t>Median age of initiation of Bidi (in years)</a:t>
            </a:r>
            <a:endParaRPr lang="en-US" sz="2200" dirty="0"/>
          </a:p>
          <a:p>
            <a:pPr marL="800100" lvl="1" indent="-342900" algn="just">
              <a:buFont typeface="Arial" panose="020B0604020202020204" pitchFamily="34" charset="0"/>
              <a:buChar char="•"/>
            </a:pPr>
            <a:r>
              <a:rPr lang="en-US" sz="2200" dirty="0">
                <a:solidFill>
                  <a:srgbClr val="000000"/>
                </a:solidFill>
                <a:ea typeface="Carlito" pitchFamily="34" charset="-122"/>
                <a:cs typeface="Carlito" pitchFamily="34" charset="-120"/>
              </a:rPr>
              <a:t>Median age of initiation of smokeless tobacco (in years)</a:t>
            </a:r>
            <a:endParaRPr lang="en-US" sz="2200" dirty="0"/>
          </a:p>
          <a:p>
            <a:pPr marL="800100" lvl="1" indent="-342900" algn="just">
              <a:buFont typeface="Arial" panose="020B0604020202020204" pitchFamily="34" charset="0"/>
              <a:buChar char="•"/>
            </a:pPr>
            <a:r>
              <a:rPr lang="en-US" sz="2200" dirty="0">
                <a:solidFill>
                  <a:srgbClr val="000000"/>
                </a:solidFill>
                <a:ea typeface="Carlito" pitchFamily="34" charset="-122"/>
                <a:cs typeface="Carlito" pitchFamily="34" charset="-120"/>
              </a:rPr>
              <a:t>Bought Cigarette as individual sticks in past 30 days    (%)</a:t>
            </a:r>
            <a:endParaRPr lang="en-US" sz="2200" dirty="0"/>
          </a:p>
          <a:p>
            <a:pPr marL="800100" lvl="1" indent="-342900" algn="just">
              <a:buFont typeface="Arial" panose="020B0604020202020204" pitchFamily="34" charset="0"/>
              <a:buChar char="•"/>
            </a:pPr>
            <a:r>
              <a:rPr lang="en-US" sz="2200" dirty="0">
                <a:solidFill>
                  <a:srgbClr val="000000"/>
                </a:solidFill>
                <a:ea typeface="Carlito" pitchFamily="34" charset="-122"/>
                <a:cs typeface="Carlito" pitchFamily="34" charset="-120"/>
              </a:rPr>
              <a:t>Students who saw anyone using tobacco on mass media in past 30 days  (%)</a:t>
            </a:r>
            <a:endParaRPr lang="en-US" sz="2200" dirty="0">
              <a:solidFill>
                <a:srgbClr val="000000"/>
              </a:solidFill>
              <a:ea typeface="Carlito" pitchFamily="34" charset="-122"/>
            </a:endParaRPr>
          </a:p>
        </p:txBody>
      </p:sp>
      <p:sp>
        <p:nvSpPr>
          <p:cNvPr id="2" name="Slide Number Placeholder 1">
            <a:extLst>
              <a:ext uri="{FF2B5EF4-FFF2-40B4-BE49-F238E27FC236}">
                <a16:creationId xmlns:a16="http://schemas.microsoft.com/office/drawing/2014/main" id="{627B53DC-961A-295D-7096-B2AA1F3F89ED}"/>
              </a:ext>
            </a:extLst>
          </p:cNvPr>
          <p:cNvSpPr>
            <a:spLocks noGrp="1"/>
          </p:cNvSpPr>
          <p:nvPr>
            <p:ph type="sldNum" sz="quarter" idx="4294967295"/>
          </p:nvPr>
        </p:nvSpPr>
        <p:spPr/>
        <p:txBody>
          <a:bodyPr/>
          <a:lstStyle/>
          <a:p>
            <a:pPr algn="l"/>
            <a:fld id="{F7021451-1387-4CA6-816F-3879F97B5CBC}" type="slidenum">
              <a:rPr lang="en-US" b="0" smtClean="0"/>
              <a:t>15</a:t>
            </a:fld>
            <a:endParaRPr lang="en-US"/>
          </a:p>
        </p:txBody>
      </p:sp>
      <p:sp>
        <p:nvSpPr>
          <p:cNvPr id="5" name="Google Shape;95;p2">
            <a:extLst>
              <a:ext uri="{FF2B5EF4-FFF2-40B4-BE49-F238E27FC236}">
                <a16:creationId xmlns:a16="http://schemas.microsoft.com/office/drawing/2014/main" id="{24C05799-A624-E490-8402-B6C8F7F4904A}"/>
              </a:ext>
            </a:extLst>
          </p:cNvPr>
          <p:cNvSpPr txBox="1">
            <a:spLocks/>
          </p:cNvSpPr>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n-US" sz="3600" b="1" dirty="0"/>
              <a:t>Data Pre-Processing</a:t>
            </a:r>
          </a:p>
        </p:txBody>
      </p:sp>
      <p:pic>
        <p:nvPicPr>
          <p:cNvPr id="6" name="Picture 5">
            <a:extLst>
              <a:ext uri="{FF2B5EF4-FFF2-40B4-BE49-F238E27FC236}">
                <a16:creationId xmlns:a16="http://schemas.microsoft.com/office/drawing/2014/main" id="{1B82DB00-297B-246D-39A6-CCBF0D51E7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7" name="Straight Connector 6">
            <a:extLst>
              <a:ext uri="{FF2B5EF4-FFF2-40B4-BE49-F238E27FC236}">
                <a16:creationId xmlns:a16="http://schemas.microsoft.com/office/drawing/2014/main" id="{B29CD0A7-076F-4D45-955A-6394BF7E8D87}"/>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929640" y="618617"/>
            <a:ext cx="10424160" cy="6088657"/>
          </a:xfrm>
          <a:prstGeom prst="rect">
            <a:avLst/>
          </a:prstGeom>
          <a:noFill/>
        </p:spPr>
        <p:txBody>
          <a:bodyPr wrap="square" lIns="0" tIns="0" rIns="0" bIns="0" rtlCol="0" anchor="t"/>
          <a:lstStyle/>
          <a:p>
            <a:pPr algn="just">
              <a:lnSpc>
                <a:spcPts val="2520"/>
              </a:lnSpc>
            </a:pPr>
            <a:endParaRPr lang="en-US" sz="3735" b="1" dirty="0">
              <a:solidFill>
                <a:srgbClr val="000000"/>
              </a:solidFill>
              <a:latin typeface="+mj-lt"/>
              <a:ea typeface="Carlito" pitchFamily="34" charset="-122"/>
              <a:cs typeface="Carlito" pitchFamily="34" charset="-120"/>
            </a:endParaRPr>
          </a:p>
          <a:p>
            <a:pPr algn="just">
              <a:lnSpc>
                <a:spcPts val="2520"/>
              </a:lnSpc>
            </a:pPr>
            <a:endParaRPr lang="en-US" sz="2800" b="1" dirty="0"/>
          </a:p>
          <a:p>
            <a:pPr marL="342900" indent="-342900" algn="just">
              <a:buFont typeface="Arial" panose="020B0604020202020204" pitchFamily="34" charset="0"/>
              <a:buChar char="•"/>
            </a:pPr>
            <a:r>
              <a:rPr lang="en-US" sz="2200" dirty="0">
                <a:solidFill>
                  <a:srgbClr val="000000"/>
                </a:solidFill>
                <a:ea typeface="Carlito" pitchFamily="34" charset="-122"/>
              </a:rPr>
              <a:t>These attributes were converted to numeric type using the “</a:t>
            </a:r>
            <a:r>
              <a:rPr lang="en-US" sz="2200" dirty="0" err="1">
                <a:solidFill>
                  <a:srgbClr val="000000"/>
                </a:solidFill>
                <a:ea typeface="Carlito" pitchFamily="34" charset="-122"/>
              </a:rPr>
              <a:t>to_numeric</a:t>
            </a:r>
            <a:r>
              <a:rPr lang="en-US" sz="2200" dirty="0">
                <a:solidFill>
                  <a:srgbClr val="000000"/>
                </a:solidFill>
                <a:ea typeface="Carlito" pitchFamily="34" charset="-122"/>
              </a:rPr>
              <a:t>()” function replacing the noisy data with null values.</a:t>
            </a:r>
          </a:p>
          <a:p>
            <a:pPr marL="342900" indent="-342900" algn="just">
              <a:buFont typeface="Arial" panose="020B0604020202020204" pitchFamily="34" charset="0"/>
              <a:buChar char="•"/>
            </a:pPr>
            <a:endParaRPr lang="en-US" sz="2200" dirty="0">
              <a:solidFill>
                <a:srgbClr val="000000"/>
              </a:solidFill>
              <a:ea typeface="Carlito" pitchFamily="34" charset="-122"/>
            </a:endParaRPr>
          </a:p>
          <a:p>
            <a:pPr marL="342900" indent="-342900" algn="just">
              <a:buFont typeface="Arial" panose="020B0604020202020204" pitchFamily="34" charset="0"/>
              <a:buChar char="•"/>
            </a:pPr>
            <a:r>
              <a:rPr lang="en-US" sz="2200" dirty="0">
                <a:solidFill>
                  <a:srgbClr val="000000"/>
                </a:solidFill>
                <a:ea typeface="Carlito" pitchFamily="34" charset="-122"/>
              </a:rPr>
              <a:t>The null values were further replaced with appropriate central tendencies by analyzing the normal distribution of the attribute.</a:t>
            </a:r>
          </a:p>
          <a:p>
            <a:pPr algn="just">
              <a:lnSpc>
                <a:spcPts val="2520"/>
              </a:lnSpc>
            </a:pPr>
            <a:endParaRPr lang="en-US" sz="2800" dirty="0"/>
          </a:p>
        </p:txBody>
      </p:sp>
      <p:pic>
        <p:nvPicPr>
          <p:cNvPr id="4" name="Picture 3">
            <a:extLst>
              <a:ext uri="{FF2B5EF4-FFF2-40B4-BE49-F238E27FC236}">
                <a16:creationId xmlns:a16="http://schemas.microsoft.com/office/drawing/2014/main" id="{7D31E09D-D026-3A54-39A6-5BB322C67AB1}"/>
              </a:ext>
            </a:extLst>
          </p:cNvPr>
          <p:cNvPicPr>
            <a:picLocks noChangeAspect="1"/>
          </p:cNvPicPr>
          <p:nvPr/>
        </p:nvPicPr>
        <p:blipFill>
          <a:blip r:embed="rId3"/>
          <a:stretch>
            <a:fillRect/>
          </a:stretch>
        </p:blipFill>
        <p:spPr>
          <a:xfrm>
            <a:off x="984395" y="2959229"/>
            <a:ext cx="4507481" cy="3380611"/>
          </a:xfrm>
          <a:prstGeom prst="rect">
            <a:avLst/>
          </a:prstGeom>
        </p:spPr>
      </p:pic>
      <p:pic>
        <p:nvPicPr>
          <p:cNvPr id="6" name="Picture 5">
            <a:extLst>
              <a:ext uri="{FF2B5EF4-FFF2-40B4-BE49-F238E27FC236}">
                <a16:creationId xmlns:a16="http://schemas.microsoft.com/office/drawing/2014/main" id="{A52BD152-8623-5130-1292-D52B69DF28B7}"/>
              </a:ext>
            </a:extLst>
          </p:cNvPr>
          <p:cNvPicPr>
            <a:picLocks noChangeAspect="1"/>
          </p:cNvPicPr>
          <p:nvPr/>
        </p:nvPicPr>
        <p:blipFill>
          <a:blip r:embed="rId4"/>
          <a:stretch>
            <a:fillRect/>
          </a:stretch>
        </p:blipFill>
        <p:spPr>
          <a:xfrm>
            <a:off x="6294303" y="2907463"/>
            <a:ext cx="4913302" cy="3432377"/>
          </a:xfrm>
          <a:prstGeom prst="rect">
            <a:avLst/>
          </a:prstGeom>
        </p:spPr>
      </p:pic>
      <p:sp>
        <p:nvSpPr>
          <p:cNvPr id="7" name="TextBox 6">
            <a:extLst>
              <a:ext uri="{FF2B5EF4-FFF2-40B4-BE49-F238E27FC236}">
                <a16:creationId xmlns:a16="http://schemas.microsoft.com/office/drawing/2014/main" id="{62346AB2-10B9-C8CE-7F79-588076C89B98}"/>
              </a:ext>
            </a:extLst>
          </p:cNvPr>
          <p:cNvSpPr txBox="1"/>
          <p:nvPr/>
        </p:nvSpPr>
        <p:spPr>
          <a:xfrm>
            <a:off x="8046356" y="6244661"/>
            <a:ext cx="2156231" cy="430887"/>
          </a:xfrm>
          <a:prstGeom prst="rect">
            <a:avLst/>
          </a:prstGeom>
          <a:noFill/>
        </p:spPr>
        <p:txBody>
          <a:bodyPr wrap="none" rtlCol="0">
            <a:spAutoFit/>
          </a:bodyPr>
          <a:lstStyle/>
          <a:p>
            <a:r>
              <a:rPr lang="en-US" sz="2200" dirty="0"/>
              <a:t>(Skewed) median</a:t>
            </a:r>
            <a:endParaRPr lang="en-IN" sz="2200" dirty="0"/>
          </a:p>
        </p:txBody>
      </p:sp>
      <p:sp>
        <p:nvSpPr>
          <p:cNvPr id="10" name="TextBox 9">
            <a:extLst>
              <a:ext uri="{FF2B5EF4-FFF2-40B4-BE49-F238E27FC236}">
                <a16:creationId xmlns:a16="http://schemas.microsoft.com/office/drawing/2014/main" id="{CB4A4072-5F44-294B-F451-8AC682A98642}"/>
              </a:ext>
            </a:extLst>
          </p:cNvPr>
          <p:cNvSpPr txBox="1"/>
          <p:nvPr/>
        </p:nvSpPr>
        <p:spPr>
          <a:xfrm>
            <a:off x="2478974" y="6233272"/>
            <a:ext cx="1887055" cy="430887"/>
          </a:xfrm>
          <a:prstGeom prst="rect">
            <a:avLst/>
          </a:prstGeom>
          <a:noFill/>
        </p:spPr>
        <p:txBody>
          <a:bodyPr wrap="none" rtlCol="0">
            <a:spAutoFit/>
          </a:bodyPr>
          <a:lstStyle/>
          <a:p>
            <a:r>
              <a:rPr lang="en-US" sz="2200" dirty="0"/>
              <a:t>(normal) mean</a:t>
            </a:r>
            <a:endParaRPr lang="en-IN" sz="2200" dirty="0"/>
          </a:p>
        </p:txBody>
      </p:sp>
      <p:sp>
        <p:nvSpPr>
          <p:cNvPr id="2" name="Slide Number Placeholder 1">
            <a:extLst>
              <a:ext uri="{FF2B5EF4-FFF2-40B4-BE49-F238E27FC236}">
                <a16:creationId xmlns:a16="http://schemas.microsoft.com/office/drawing/2014/main" id="{1030587A-E333-FC48-9774-54B84468992B}"/>
              </a:ext>
            </a:extLst>
          </p:cNvPr>
          <p:cNvSpPr>
            <a:spLocks noGrp="1"/>
          </p:cNvSpPr>
          <p:nvPr>
            <p:ph type="sldNum" sz="quarter" idx="4294967295"/>
          </p:nvPr>
        </p:nvSpPr>
        <p:spPr/>
        <p:txBody>
          <a:bodyPr/>
          <a:lstStyle/>
          <a:p>
            <a:pPr algn="l"/>
            <a:fld id="{F7021451-1387-4CA6-816F-3879F97B5CBC}" type="slidenum">
              <a:rPr lang="en-US" b="0" smtClean="0"/>
              <a:t>16</a:t>
            </a:fld>
            <a:endParaRPr lang="en-US"/>
          </a:p>
        </p:txBody>
      </p:sp>
      <p:sp>
        <p:nvSpPr>
          <p:cNvPr id="8" name="Google Shape;95;p2">
            <a:extLst>
              <a:ext uri="{FF2B5EF4-FFF2-40B4-BE49-F238E27FC236}">
                <a16:creationId xmlns:a16="http://schemas.microsoft.com/office/drawing/2014/main" id="{18A9C9C7-DCA3-5E0D-00A9-12E3A03F5784}"/>
              </a:ext>
            </a:extLst>
          </p:cNvPr>
          <p:cNvSpPr txBox="1">
            <a:spLocks/>
          </p:cNvSpPr>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n-US" sz="3600" b="1" dirty="0"/>
              <a:t>Data Pre-Processing</a:t>
            </a:r>
          </a:p>
        </p:txBody>
      </p:sp>
      <p:pic>
        <p:nvPicPr>
          <p:cNvPr id="9" name="Picture 8">
            <a:extLst>
              <a:ext uri="{FF2B5EF4-FFF2-40B4-BE49-F238E27FC236}">
                <a16:creationId xmlns:a16="http://schemas.microsoft.com/office/drawing/2014/main" id="{95E5185A-9601-19B8-53AF-B6B8A229B8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11" name="Straight Connector 10">
            <a:extLst>
              <a:ext uri="{FF2B5EF4-FFF2-40B4-BE49-F238E27FC236}">
                <a16:creationId xmlns:a16="http://schemas.microsoft.com/office/drawing/2014/main" id="{07A6AC4B-735D-563F-1E09-EF203A347DD7}"/>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68087" y="1602828"/>
            <a:ext cx="11571514" cy="3652344"/>
          </a:xfrm>
          <a:prstGeom prst="rect">
            <a:avLst/>
          </a:prstGeom>
        </p:spPr>
      </p:pic>
      <p:pic>
        <p:nvPicPr>
          <p:cNvPr id="7" name="Picture 6"/>
          <p:cNvPicPr>
            <a:picLocks noChangeAspect="1"/>
          </p:cNvPicPr>
          <p:nvPr/>
        </p:nvPicPr>
        <p:blipFill>
          <a:blip r:embed="rId3"/>
          <a:stretch>
            <a:fillRect/>
          </a:stretch>
        </p:blipFill>
        <p:spPr>
          <a:xfrm>
            <a:off x="468086" y="5498554"/>
            <a:ext cx="11571514" cy="720276"/>
          </a:xfrm>
          <a:prstGeom prst="rect">
            <a:avLst/>
          </a:prstGeom>
        </p:spPr>
      </p:pic>
      <p:sp>
        <p:nvSpPr>
          <p:cNvPr id="8" name="TextBox 7"/>
          <p:cNvSpPr txBox="1"/>
          <p:nvPr/>
        </p:nvSpPr>
        <p:spPr>
          <a:xfrm>
            <a:off x="337457" y="868632"/>
            <a:ext cx="3462486" cy="523220"/>
          </a:xfrm>
          <a:prstGeom prst="rect">
            <a:avLst/>
          </a:prstGeom>
          <a:noFill/>
        </p:spPr>
        <p:txBody>
          <a:bodyPr wrap="none" rtlCol="0">
            <a:spAutoFit/>
          </a:bodyPr>
          <a:lstStyle/>
          <a:p>
            <a:r>
              <a:rPr lang="en-IN" sz="2800" dirty="0"/>
              <a:t>Before Pre-Processing:</a:t>
            </a:r>
          </a:p>
        </p:txBody>
      </p:sp>
      <p:sp>
        <p:nvSpPr>
          <p:cNvPr id="2" name="Slide Number Placeholder 1">
            <a:extLst>
              <a:ext uri="{FF2B5EF4-FFF2-40B4-BE49-F238E27FC236}">
                <a16:creationId xmlns:a16="http://schemas.microsoft.com/office/drawing/2014/main" id="{033719DD-19DC-75E3-AD16-6A9EE75BE071}"/>
              </a:ext>
            </a:extLst>
          </p:cNvPr>
          <p:cNvSpPr>
            <a:spLocks noGrp="1"/>
          </p:cNvSpPr>
          <p:nvPr>
            <p:ph type="sldNum" sz="quarter" idx="4294967295"/>
          </p:nvPr>
        </p:nvSpPr>
        <p:spPr/>
        <p:txBody>
          <a:bodyPr/>
          <a:lstStyle/>
          <a:p>
            <a:pPr algn="l"/>
            <a:fld id="{F7021451-1387-4CA6-816F-3879F97B5CBC}" type="slidenum">
              <a:rPr lang="en-US" b="0" smtClean="0"/>
              <a:t>17</a:t>
            </a:fld>
            <a:endParaRPr lang="en-US"/>
          </a:p>
        </p:txBody>
      </p:sp>
      <p:sp>
        <p:nvSpPr>
          <p:cNvPr id="4" name="Google Shape;95;p2">
            <a:extLst>
              <a:ext uri="{FF2B5EF4-FFF2-40B4-BE49-F238E27FC236}">
                <a16:creationId xmlns:a16="http://schemas.microsoft.com/office/drawing/2014/main" id="{6C9716A7-3547-3F8E-7EAE-46F7494E7AB5}"/>
              </a:ext>
            </a:extLst>
          </p:cNvPr>
          <p:cNvSpPr txBox="1">
            <a:spLocks/>
          </p:cNvSpPr>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n-US" sz="3600" b="1" dirty="0"/>
              <a:t>Data Pre-Processing</a:t>
            </a:r>
          </a:p>
        </p:txBody>
      </p:sp>
      <p:pic>
        <p:nvPicPr>
          <p:cNvPr id="6" name="Picture 5">
            <a:extLst>
              <a:ext uri="{FF2B5EF4-FFF2-40B4-BE49-F238E27FC236}">
                <a16:creationId xmlns:a16="http://schemas.microsoft.com/office/drawing/2014/main" id="{8834A3E0-F9CE-922F-65D1-F86492C813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9" name="Straight Connector 8">
            <a:extLst>
              <a:ext uri="{FF2B5EF4-FFF2-40B4-BE49-F238E27FC236}">
                <a16:creationId xmlns:a16="http://schemas.microsoft.com/office/drawing/2014/main" id="{E53BE3A4-CCC1-E2D1-4AEC-A5FEAA11031C}"/>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35429" y="1488139"/>
            <a:ext cx="11604172" cy="3654951"/>
          </a:xfrm>
          <a:prstGeom prst="rect">
            <a:avLst/>
          </a:prstGeom>
        </p:spPr>
      </p:pic>
      <p:pic>
        <p:nvPicPr>
          <p:cNvPr id="5" name="Picture 4"/>
          <p:cNvPicPr>
            <a:picLocks noChangeAspect="1"/>
          </p:cNvPicPr>
          <p:nvPr/>
        </p:nvPicPr>
        <p:blipFill>
          <a:blip r:embed="rId3"/>
          <a:stretch>
            <a:fillRect/>
          </a:stretch>
        </p:blipFill>
        <p:spPr>
          <a:xfrm>
            <a:off x="435428" y="5273202"/>
            <a:ext cx="11604172" cy="699684"/>
          </a:xfrm>
          <a:prstGeom prst="rect">
            <a:avLst/>
          </a:prstGeom>
        </p:spPr>
      </p:pic>
      <p:sp>
        <p:nvSpPr>
          <p:cNvPr id="4" name="TextBox 3"/>
          <p:cNvSpPr txBox="1"/>
          <p:nvPr/>
        </p:nvSpPr>
        <p:spPr>
          <a:xfrm>
            <a:off x="337457" y="755584"/>
            <a:ext cx="3267305" cy="646331"/>
          </a:xfrm>
          <a:prstGeom prst="rect">
            <a:avLst/>
          </a:prstGeom>
          <a:noFill/>
        </p:spPr>
        <p:txBody>
          <a:bodyPr wrap="none" rtlCol="0">
            <a:spAutoFit/>
          </a:bodyPr>
          <a:lstStyle/>
          <a:p>
            <a:r>
              <a:rPr lang="en-IN" sz="2800" dirty="0"/>
              <a:t>After Pre-Processing</a:t>
            </a:r>
            <a:r>
              <a:rPr lang="en-IN" sz="3600" dirty="0"/>
              <a:t>:</a:t>
            </a:r>
          </a:p>
        </p:txBody>
      </p:sp>
      <p:sp>
        <p:nvSpPr>
          <p:cNvPr id="2" name="Slide Number Placeholder 1">
            <a:extLst>
              <a:ext uri="{FF2B5EF4-FFF2-40B4-BE49-F238E27FC236}">
                <a16:creationId xmlns:a16="http://schemas.microsoft.com/office/drawing/2014/main" id="{9A36DCB6-8E45-F619-6860-281CEDE2FAC3}"/>
              </a:ext>
            </a:extLst>
          </p:cNvPr>
          <p:cNvSpPr>
            <a:spLocks noGrp="1"/>
          </p:cNvSpPr>
          <p:nvPr>
            <p:ph type="sldNum" sz="quarter" idx="4294967295"/>
          </p:nvPr>
        </p:nvSpPr>
        <p:spPr/>
        <p:txBody>
          <a:bodyPr/>
          <a:lstStyle/>
          <a:p>
            <a:pPr algn="l"/>
            <a:fld id="{F7021451-1387-4CA6-816F-3879F97B5CBC}" type="slidenum">
              <a:rPr lang="en-US" b="0" smtClean="0"/>
              <a:t>18</a:t>
            </a:fld>
            <a:endParaRPr lang="en-US"/>
          </a:p>
        </p:txBody>
      </p:sp>
      <p:sp>
        <p:nvSpPr>
          <p:cNvPr id="7" name="Google Shape;95;p2">
            <a:extLst>
              <a:ext uri="{FF2B5EF4-FFF2-40B4-BE49-F238E27FC236}">
                <a16:creationId xmlns:a16="http://schemas.microsoft.com/office/drawing/2014/main" id="{88E4B881-253C-E2BE-215D-2FC669BBC4D2}"/>
              </a:ext>
            </a:extLst>
          </p:cNvPr>
          <p:cNvSpPr txBox="1">
            <a:spLocks/>
          </p:cNvSpPr>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n-US" sz="3600" b="1" dirty="0"/>
              <a:t>Data Pre-Processing</a:t>
            </a:r>
          </a:p>
        </p:txBody>
      </p:sp>
      <p:pic>
        <p:nvPicPr>
          <p:cNvPr id="8" name="Picture 7">
            <a:extLst>
              <a:ext uri="{FF2B5EF4-FFF2-40B4-BE49-F238E27FC236}">
                <a16:creationId xmlns:a16="http://schemas.microsoft.com/office/drawing/2014/main" id="{82252AF9-B387-73A6-51B6-310CF7675E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9" name="Straight Connector 8">
            <a:extLst>
              <a:ext uri="{FF2B5EF4-FFF2-40B4-BE49-F238E27FC236}">
                <a16:creationId xmlns:a16="http://schemas.microsoft.com/office/drawing/2014/main" id="{95A0B4F1-DD58-1501-AABC-E4DA09062DEB}"/>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4614" y="2690336"/>
            <a:ext cx="11059269" cy="1200329"/>
          </a:xfrm>
          <a:prstGeom prst="rect">
            <a:avLst/>
          </a:prstGeom>
          <a:noFill/>
        </p:spPr>
        <p:txBody>
          <a:bodyPr wrap="square" rtlCol="0">
            <a:spAutoFit/>
          </a:bodyPr>
          <a:lstStyle/>
          <a:p>
            <a:pPr algn="ctr"/>
            <a:r>
              <a:rPr lang="en-IN" sz="7200" dirty="0"/>
              <a:t>INFERENCES</a:t>
            </a:r>
          </a:p>
        </p:txBody>
      </p:sp>
      <p:sp>
        <p:nvSpPr>
          <p:cNvPr id="3" name="Slide Number Placeholder 2">
            <a:extLst>
              <a:ext uri="{FF2B5EF4-FFF2-40B4-BE49-F238E27FC236}">
                <a16:creationId xmlns:a16="http://schemas.microsoft.com/office/drawing/2014/main" id="{6BD7B7FC-9785-FE41-24B8-9F6B45185475}"/>
              </a:ext>
            </a:extLst>
          </p:cNvPr>
          <p:cNvSpPr>
            <a:spLocks noGrp="1"/>
          </p:cNvSpPr>
          <p:nvPr>
            <p:ph type="sldNum" sz="quarter" idx="4294967295"/>
          </p:nvPr>
        </p:nvSpPr>
        <p:spPr/>
        <p:txBody>
          <a:bodyPr/>
          <a:lstStyle/>
          <a:p>
            <a:pPr algn="l"/>
            <a:fld id="{F7021451-1387-4CA6-816F-3879F97B5CBC}" type="slidenum">
              <a:rPr lang="en-US" b="0" smtClean="0"/>
              <a:t>19</a:t>
            </a:fld>
            <a:endParaRPr lang="en-US"/>
          </a:p>
        </p:txBody>
      </p:sp>
      <p:sp>
        <p:nvSpPr>
          <p:cNvPr id="5" name="Google Shape;95;p2">
            <a:extLst>
              <a:ext uri="{FF2B5EF4-FFF2-40B4-BE49-F238E27FC236}">
                <a16:creationId xmlns:a16="http://schemas.microsoft.com/office/drawing/2014/main" id="{411BCA84-DFA3-069E-B52D-D6CBA03A898A}"/>
              </a:ext>
            </a:extLst>
          </p:cNvPr>
          <p:cNvSpPr txBox="1">
            <a:spLocks/>
          </p:cNvSpPr>
          <p:nvPr/>
        </p:nvSpPr>
        <p:spPr>
          <a:xfrm>
            <a:off x="337457" y="75224"/>
            <a:ext cx="9220200" cy="611444"/>
          </a:xfrm>
          <a:prstGeom prst="rect">
            <a:avLst/>
          </a:prstGeom>
          <a:noFill/>
          <a:ln>
            <a:noFill/>
          </a:ln>
        </p:spPr>
        <p:txBody>
          <a:bodyPr spcFirstLastPara="1" wrap="square" lIns="91425" tIns="45700" rIns="91425" bIns="45700" anchor="ctr" anchorCtr="0">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buClr>
                <a:schemeClr val="dk1"/>
              </a:buClr>
              <a:buSzPts val="3600"/>
              <a:buFont typeface="Calibri"/>
              <a:buNone/>
            </a:pPr>
            <a:endParaRPr lang="en-US" sz="3600" b="1" dirty="0"/>
          </a:p>
        </p:txBody>
      </p:sp>
      <p:pic>
        <p:nvPicPr>
          <p:cNvPr id="6" name="Picture 5">
            <a:extLst>
              <a:ext uri="{FF2B5EF4-FFF2-40B4-BE49-F238E27FC236}">
                <a16:creationId xmlns:a16="http://schemas.microsoft.com/office/drawing/2014/main" id="{1191A8DC-CA24-9B92-D8DC-FACF3B260B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8107" y="0"/>
            <a:ext cx="2523893" cy="751111"/>
          </a:xfrm>
          <a:prstGeom prst="rect">
            <a:avLst/>
          </a:prstGeom>
        </p:spPr>
      </p:pic>
      <p:cxnSp>
        <p:nvCxnSpPr>
          <p:cNvPr id="7" name="Straight Connector 6">
            <a:extLst>
              <a:ext uri="{FF2B5EF4-FFF2-40B4-BE49-F238E27FC236}">
                <a16:creationId xmlns:a16="http://schemas.microsoft.com/office/drawing/2014/main" id="{18B98221-E037-BB82-A09C-9CAA550AD8D0}"/>
              </a:ext>
            </a:extLst>
          </p:cNvPr>
          <p:cNvCxnSpPr/>
          <p:nvPr/>
        </p:nvCxnSpPr>
        <p:spPr>
          <a:xfrm>
            <a:off x="141514" y="751115"/>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dirty="0"/>
              <a:t>Introduction</a:t>
            </a:r>
            <a:endParaRPr sz="3600" b="1" dirty="0"/>
          </a:p>
        </p:txBody>
      </p:sp>
      <p:pic>
        <p:nvPicPr>
          <p:cNvPr id="96" name="Google Shape;96;p2"/>
          <p:cNvPicPr preferRelativeResize="0"/>
          <p:nvPr/>
        </p:nvPicPr>
        <p:blipFill rotWithShape="1">
          <a:blip r:embed="rId3">
            <a:alphaModFix/>
          </a:blip>
          <a:srcRect/>
          <a:stretch/>
        </p:blipFill>
        <p:spPr>
          <a:xfrm>
            <a:off x="804892" y="1286690"/>
            <a:ext cx="4621278" cy="2871810"/>
          </a:xfrm>
          <a:prstGeom prst="rect">
            <a:avLst/>
          </a:prstGeom>
          <a:noFill/>
          <a:ln>
            <a:noFill/>
          </a:ln>
        </p:spPr>
      </p:pic>
      <p:sp>
        <p:nvSpPr>
          <p:cNvPr id="98" name="Google Shape;98;p2"/>
          <p:cNvSpPr txBox="1"/>
          <p:nvPr/>
        </p:nvSpPr>
        <p:spPr>
          <a:xfrm>
            <a:off x="906177" y="4611269"/>
            <a:ext cx="4138527" cy="1446509"/>
          </a:xfrm>
          <a:prstGeom prst="rect">
            <a:avLst/>
          </a:prstGeom>
          <a:noFill/>
          <a:ln>
            <a:noFill/>
          </a:ln>
        </p:spPr>
        <p:txBody>
          <a:bodyPr spcFirstLastPara="1" wrap="square" lIns="91425" tIns="45700" rIns="91425" bIns="45700" anchor="t" anchorCtr="0">
            <a:spAutoFit/>
          </a:bodyPr>
          <a:lstStyle/>
          <a:p>
            <a:pPr marR="0" lvl="0" algn="ctr" rtl="0">
              <a:spcBef>
                <a:spcPts val="0"/>
              </a:spcBef>
              <a:spcAft>
                <a:spcPts val="0"/>
              </a:spcAft>
              <a:buClr>
                <a:schemeClr val="dk1"/>
              </a:buClr>
              <a:buSzPts val="2000"/>
            </a:pPr>
            <a:r>
              <a:rPr lang="en-US" sz="2200" b="0" i="0" u="none" strike="noStrike" cap="none" dirty="0">
                <a:solidFill>
                  <a:schemeClr val="dk1"/>
                </a:solidFill>
                <a:latin typeface="Calibri"/>
                <a:ea typeface="Calibri"/>
                <a:cs typeface="Calibri"/>
                <a:sym typeface="Calibri"/>
              </a:rPr>
              <a:t>Tobacco is an addictive preparation</a:t>
            </a:r>
            <a:r>
              <a:rPr lang="en-US" sz="2200" dirty="0">
                <a:sym typeface="Calibri"/>
              </a:rPr>
              <a:t> </a:t>
            </a:r>
            <a:r>
              <a:rPr lang="en-US" sz="2200" b="0" i="0" u="none" strike="noStrike" cap="none" dirty="0">
                <a:solidFill>
                  <a:schemeClr val="dk1"/>
                </a:solidFill>
                <a:latin typeface="Calibri"/>
                <a:ea typeface="Calibri"/>
                <a:cs typeface="Calibri"/>
                <a:sym typeface="Calibri"/>
              </a:rPr>
              <a:t>made out of nicotine-rich leaves native to tropical America</a:t>
            </a:r>
            <a:r>
              <a:rPr lang="en-IN" sz="2200" dirty="0">
                <a:solidFill>
                  <a:schemeClr val="dk1"/>
                </a:solidFill>
                <a:latin typeface="Calibri"/>
                <a:ea typeface="Calibri"/>
                <a:cs typeface="Calibri"/>
                <a:sym typeface="Calibri"/>
              </a:rPr>
              <a:t>.</a:t>
            </a:r>
          </a:p>
        </p:txBody>
      </p:sp>
      <p:sp>
        <p:nvSpPr>
          <p:cNvPr id="99" name="Google Shape;99;p2"/>
          <p:cNvSpPr txBox="1"/>
          <p:nvPr/>
        </p:nvSpPr>
        <p:spPr>
          <a:xfrm>
            <a:off x="3188391" y="6150114"/>
            <a:ext cx="184731"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pic>
        <p:nvPicPr>
          <p:cNvPr id="102" name="Google Shape;102;p2"/>
          <p:cNvPicPr preferRelativeResize="0"/>
          <p:nvPr/>
        </p:nvPicPr>
        <p:blipFill rotWithShape="1">
          <a:blip r:embed="rId4">
            <a:alphaModFix/>
          </a:blip>
          <a:srcRect/>
          <a:stretch/>
        </p:blipFill>
        <p:spPr>
          <a:xfrm>
            <a:off x="6727325" y="1286690"/>
            <a:ext cx="4659783" cy="2871809"/>
          </a:xfrm>
          <a:prstGeom prst="rect">
            <a:avLst/>
          </a:prstGeom>
          <a:noFill/>
          <a:ln>
            <a:noFill/>
          </a:ln>
        </p:spPr>
      </p:pic>
      <p:sp>
        <p:nvSpPr>
          <p:cNvPr id="2" name="TextBox 1">
            <a:extLst>
              <a:ext uri="{FF2B5EF4-FFF2-40B4-BE49-F238E27FC236}">
                <a16:creationId xmlns:a16="http://schemas.microsoft.com/office/drawing/2014/main" id="{B496CBF0-2A6F-ACB3-3ED6-80C663925118}"/>
              </a:ext>
            </a:extLst>
          </p:cNvPr>
          <p:cNvSpPr txBox="1"/>
          <p:nvPr/>
        </p:nvSpPr>
        <p:spPr>
          <a:xfrm>
            <a:off x="2594568" y="4217832"/>
            <a:ext cx="761747" cy="369332"/>
          </a:xfrm>
          <a:prstGeom prst="rect">
            <a:avLst/>
          </a:prstGeom>
          <a:noFill/>
        </p:spPr>
        <p:txBody>
          <a:bodyPr wrap="none" rtlCol="0">
            <a:spAutoFit/>
          </a:bodyPr>
          <a:lstStyle/>
          <a:p>
            <a:r>
              <a:rPr lang="en-US" dirty="0"/>
              <a:t>fig 1.1</a:t>
            </a:r>
            <a:endParaRPr lang="en-IN" dirty="0"/>
          </a:p>
        </p:txBody>
      </p:sp>
      <p:sp>
        <p:nvSpPr>
          <p:cNvPr id="3" name="TextBox 2">
            <a:extLst>
              <a:ext uri="{FF2B5EF4-FFF2-40B4-BE49-F238E27FC236}">
                <a16:creationId xmlns:a16="http://schemas.microsoft.com/office/drawing/2014/main" id="{1447C321-D1D1-BCA3-1037-B06FF6F19903}"/>
              </a:ext>
            </a:extLst>
          </p:cNvPr>
          <p:cNvSpPr txBox="1"/>
          <p:nvPr/>
        </p:nvSpPr>
        <p:spPr>
          <a:xfrm>
            <a:off x="8676342" y="4287394"/>
            <a:ext cx="761747" cy="369332"/>
          </a:xfrm>
          <a:prstGeom prst="rect">
            <a:avLst/>
          </a:prstGeom>
          <a:noFill/>
        </p:spPr>
        <p:txBody>
          <a:bodyPr wrap="none" rtlCol="0">
            <a:spAutoFit/>
          </a:bodyPr>
          <a:lstStyle/>
          <a:p>
            <a:r>
              <a:rPr lang="en-US" dirty="0"/>
              <a:t>fig 1.2</a:t>
            </a:r>
            <a:endParaRPr lang="en-IN" dirty="0"/>
          </a:p>
        </p:txBody>
      </p:sp>
      <p:sp>
        <p:nvSpPr>
          <p:cNvPr id="9" name="TextBox 8">
            <a:extLst>
              <a:ext uri="{FF2B5EF4-FFF2-40B4-BE49-F238E27FC236}">
                <a16:creationId xmlns:a16="http://schemas.microsoft.com/office/drawing/2014/main" id="{67916DBD-FB77-8A7A-E18D-DEAE14E8F2BB}"/>
              </a:ext>
            </a:extLst>
          </p:cNvPr>
          <p:cNvSpPr txBox="1"/>
          <p:nvPr/>
        </p:nvSpPr>
        <p:spPr>
          <a:xfrm>
            <a:off x="7190316" y="4833745"/>
            <a:ext cx="3733797" cy="430887"/>
          </a:xfrm>
          <a:prstGeom prst="rect">
            <a:avLst/>
          </a:prstGeom>
          <a:noFill/>
        </p:spPr>
        <p:txBody>
          <a:bodyPr wrap="square">
            <a:spAutoFit/>
          </a:bodyPr>
          <a:lstStyle/>
          <a:p>
            <a:pPr marR="0" lvl="0" algn="ctr" rtl="0">
              <a:spcBef>
                <a:spcPts val="0"/>
              </a:spcBef>
              <a:spcAft>
                <a:spcPts val="0"/>
              </a:spcAft>
              <a:buClr>
                <a:schemeClr val="dk1"/>
              </a:buClr>
              <a:buSzPts val="2000"/>
            </a:pPr>
            <a:r>
              <a:rPr lang="en-US" sz="2200" b="0" i="0" u="none" strike="noStrike" cap="none" dirty="0">
                <a:solidFill>
                  <a:schemeClr val="dk1"/>
                </a:solidFill>
                <a:latin typeface="Calibri"/>
                <a:ea typeface="Calibri"/>
                <a:cs typeface="Calibri"/>
                <a:sym typeface="Calibri"/>
              </a:rPr>
              <a:t>It kills about 50% of its users.</a:t>
            </a:r>
          </a:p>
        </p:txBody>
      </p:sp>
      <p:sp>
        <p:nvSpPr>
          <p:cNvPr id="4" name="Slide Number Placeholder 3">
            <a:extLst>
              <a:ext uri="{FF2B5EF4-FFF2-40B4-BE49-F238E27FC236}">
                <a16:creationId xmlns:a16="http://schemas.microsoft.com/office/drawing/2014/main" id="{440A4F5D-3244-57C2-5301-7177725804A6}"/>
              </a:ext>
            </a:extLst>
          </p:cNvPr>
          <p:cNvSpPr>
            <a:spLocks noGrp="1"/>
          </p:cNvSpPr>
          <p:nvPr>
            <p:ph type="sldNum" sz="quarter" idx="12"/>
          </p:nvPr>
        </p:nvSpPr>
        <p:spPr/>
        <p:txBody>
          <a:bodyPr/>
          <a:lstStyle/>
          <a:p>
            <a:fld id="{23173A45-893D-4061-9949-F89AD84E5A7A}" type="slidenum">
              <a:rPr lang="en-IN" smtClean="0"/>
              <a:t>2</a:t>
            </a:fld>
            <a:endParaRPr lang="en-IN"/>
          </a:p>
        </p:txBody>
      </p:sp>
      <p:pic>
        <p:nvPicPr>
          <p:cNvPr id="6" name="Picture 5">
            <a:extLst>
              <a:ext uri="{FF2B5EF4-FFF2-40B4-BE49-F238E27FC236}">
                <a16:creationId xmlns:a16="http://schemas.microsoft.com/office/drawing/2014/main" id="{5D73AC00-F2A8-2270-C1FA-AD644D43AC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8" name="Straight Connector 7">
            <a:extLst>
              <a:ext uri="{FF2B5EF4-FFF2-40B4-BE49-F238E27FC236}">
                <a16:creationId xmlns:a16="http://schemas.microsoft.com/office/drawing/2014/main" id="{0FE4E123-03E9-6B0D-D22A-67EA1C243B79}"/>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33252" y="1611086"/>
            <a:ext cx="10424160" cy="2723914"/>
          </a:xfrm>
          <a:prstGeom prst="rect">
            <a:avLst/>
          </a:prstGeom>
          <a:noFill/>
        </p:spPr>
        <p:txBody>
          <a:bodyPr wrap="square" lIns="0" tIns="0" rIns="0" bIns="0" rtlCol="0" anchor="t"/>
          <a:lstStyle/>
          <a:p>
            <a:pPr>
              <a:lnSpc>
                <a:spcPts val="3565"/>
              </a:lnSpc>
            </a:pPr>
            <a:endParaRPr lang="en-US" sz="3600" b="1" dirty="0">
              <a:solidFill>
                <a:srgbClr val="000000"/>
              </a:solidFill>
              <a:latin typeface="+mj-lt"/>
              <a:ea typeface="Carlito" pitchFamily="34" charset="-122"/>
              <a:cs typeface="Carlito" pitchFamily="34" charset="-120"/>
            </a:endParaRPr>
          </a:p>
          <a:p>
            <a:pPr algn="just">
              <a:lnSpc>
                <a:spcPts val="2520"/>
              </a:lnSpc>
            </a:pPr>
            <a:r>
              <a:rPr lang="en-US" sz="2800" dirty="0"/>
              <a:t>	</a:t>
            </a: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endParaRPr>
          </a:p>
          <a:p>
            <a:pPr algn="just">
              <a:lnSpc>
                <a:spcPts val="2520"/>
              </a:lnSpc>
            </a:pPr>
            <a:endParaRPr lang="en-US" sz="2400" dirty="0"/>
          </a:p>
          <a:p>
            <a:pPr algn="just">
              <a:lnSpc>
                <a:spcPts val="2520"/>
              </a:lnSpc>
            </a:pPr>
            <a:endParaRPr lang="en-US" sz="2800" dirty="0"/>
          </a:p>
          <a:p>
            <a:pPr algn="just">
              <a:lnSpc>
                <a:spcPts val="2520"/>
              </a:lnSpc>
            </a:pPr>
            <a:endParaRPr lang="en-US" sz="2800" dirty="0"/>
          </a:p>
          <a:p>
            <a:pPr algn="just">
              <a:lnSpc>
                <a:spcPts val="2520"/>
              </a:lnSpc>
            </a:pPr>
            <a:endParaRPr lang="en-US" sz="2800" dirty="0"/>
          </a:p>
        </p:txBody>
      </p:sp>
      <p:sp>
        <p:nvSpPr>
          <p:cNvPr id="2" name="TextBox 1"/>
          <p:cNvSpPr txBox="1"/>
          <p:nvPr/>
        </p:nvSpPr>
        <p:spPr>
          <a:xfrm>
            <a:off x="883919" y="3050524"/>
            <a:ext cx="10424161" cy="1046440"/>
          </a:xfrm>
          <a:prstGeom prst="rect">
            <a:avLst/>
          </a:prstGeom>
          <a:noFill/>
        </p:spPr>
        <p:txBody>
          <a:bodyPr wrap="square" rtlCol="0">
            <a:spAutoFit/>
          </a:bodyPr>
          <a:lstStyle/>
          <a:p>
            <a:pPr algn="ctr"/>
            <a:r>
              <a:rPr lang="en-US" sz="2200" b="1" dirty="0">
                <a:solidFill>
                  <a:srgbClr val="000000"/>
                </a:solidFill>
                <a:ea typeface="Carlito" pitchFamily="34" charset="-122"/>
                <a:cs typeface="Carlito" pitchFamily="34" charset="-120"/>
              </a:rPr>
              <a:t>Which states have the highest and lowest Number of current tobacco users in the country?</a:t>
            </a:r>
          </a:p>
          <a:p>
            <a:pPr algn="ctr"/>
            <a:endParaRPr lang="en-IN" dirty="0"/>
          </a:p>
        </p:txBody>
      </p:sp>
      <p:sp>
        <p:nvSpPr>
          <p:cNvPr id="4" name="Slide Number Placeholder 3">
            <a:extLst>
              <a:ext uri="{FF2B5EF4-FFF2-40B4-BE49-F238E27FC236}">
                <a16:creationId xmlns:a16="http://schemas.microsoft.com/office/drawing/2014/main" id="{F9A99649-9C8B-6DCA-4CE0-FCEA70372783}"/>
              </a:ext>
            </a:extLst>
          </p:cNvPr>
          <p:cNvSpPr>
            <a:spLocks noGrp="1"/>
          </p:cNvSpPr>
          <p:nvPr>
            <p:ph type="sldNum" sz="quarter" idx="4294967295"/>
          </p:nvPr>
        </p:nvSpPr>
        <p:spPr/>
        <p:txBody>
          <a:bodyPr/>
          <a:lstStyle/>
          <a:p>
            <a:pPr algn="l"/>
            <a:fld id="{F7021451-1387-4CA6-816F-3879F97B5CBC}" type="slidenum">
              <a:rPr lang="en-US" b="0" smtClean="0"/>
              <a:t>20</a:t>
            </a:fld>
            <a:endParaRPr lang="en-US"/>
          </a:p>
        </p:txBody>
      </p:sp>
      <p:sp>
        <p:nvSpPr>
          <p:cNvPr id="6" name="Google Shape;95;p2">
            <a:extLst>
              <a:ext uri="{FF2B5EF4-FFF2-40B4-BE49-F238E27FC236}">
                <a16:creationId xmlns:a16="http://schemas.microsoft.com/office/drawing/2014/main" id="{411BCA84-DFA3-069E-B52D-D6CBA03A898A}"/>
              </a:ext>
            </a:extLst>
          </p:cNvPr>
          <p:cNvSpPr txBox="1">
            <a:spLocks/>
          </p:cNvSpPr>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n-US" sz="3600" b="1" dirty="0"/>
              <a:t>Inference 1 :</a:t>
            </a:r>
          </a:p>
        </p:txBody>
      </p:sp>
      <p:pic>
        <p:nvPicPr>
          <p:cNvPr id="7" name="Picture 6">
            <a:extLst>
              <a:ext uri="{FF2B5EF4-FFF2-40B4-BE49-F238E27FC236}">
                <a16:creationId xmlns:a16="http://schemas.microsoft.com/office/drawing/2014/main" id="{1191A8DC-CA24-9B92-D8DC-FACF3B260B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8" name="Straight Connector 7">
            <a:extLst>
              <a:ext uri="{FF2B5EF4-FFF2-40B4-BE49-F238E27FC236}">
                <a16:creationId xmlns:a16="http://schemas.microsoft.com/office/drawing/2014/main" id="{18B98221-E037-BB82-A09C-9CAA550AD8D0}"/>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53698"/>
            <a:ext cx="12192000" cy="6750604"/>
          </a:xfrm>
          <a:prstGeom prst="rect">
            <a:avLst/>
          </a:prstGeom>
        </p:spPr>
      </p:pic>
      <p:sp>
        <p:nvSpPr>
          <p:cNvPr id="2" name="TextBox 1"/>
          <p:cNvSpPr txBox="1"/>
          <p:nvPr/>
        </p:nvSpPr>
        <p:spPr>
          <a:xfrm>
            <a:off x="11295852" y="6340571"/>
            <a:ext cx="587020" cy="369332"/>
          </a:xfrm>
          <a:prstGeom prst="rect">
            <a:avLst/>
          </a:prstGeom>
          <a:noFill/>
        </p:spPr>
        <p:txBody>
          <a:bodyPr wrap="none" rtlCol="0">
            <a:spAutoFit/>
          </a:bodyPr>
          <a:lstStyle/>
          <a:p>
            <a:r>
              <a:rPr lang="en-US" dirty="0"/>
              <a:t>fig 1</a:t>
            </a:r>
            <a:endParaRPr lang="en-IN" dirty="0"/>
          </a:p>
        </p:txBody>
      </p:sp>
      <p:sp>
        <p:nvSpPr>
          <p:cNvPr id="4" name="Slide Number Placeholder 3">
            <a:extLst>
              <a:ext uri="{FF2B5EF4-FFF2-40B4-BE49-F238E27FC236}">
                <a16:creationId xmlns:a16="http://schemas.microsoft.com/office/drawing/2014/main" id="{3825644F-E71A-1785-33D6-3603F4EF64E8}"/>
              </a:ext>
            </a:extLst>
          </p:cNvPr>
          <p:cNvSpPr>
            <a:spLocks noGrp="1"/>
          </p:cNvSpPr>
          <p:nvPr>
            <p:ph type="sldNum" sz="quarter" idx="4294967295"/>
          </p:nvPr>
        </p:nvSpPr>
        <p:spPr/>
        <p:txBody>
          <a:bodyPr/>
          <a:lstStyle/>
          <a:p>
            <a:pPr algn="l"/>
            <a:fld id="{F7021451-1387-4CA6-816F-3879F97B5CBC}" type="slidenum">
              <a:rPr lang="en-US" b="0" smtClean="0"/>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7415" y="1063608"/>
            <a:ext cx="10926284" cy="1828798"/>
          </a:xfrm>
          <a:prstGeom prst="rect">
            <a:avLst/>
          </a:prstGeom>
          <a:noFill/>
        </p:spPr>
        <p:txBody>
          <a:bodyPr wrap="square" lIns="0" tIns="0" rIns="0" bIns="0" rtlCol="0" anchor="t"/>
          <a:lstStyle/>
          <a:p>
            <a:pPr marL="342900" indent="-342900" algn="just">
              <a:lnSpc>
                <a:spcPts val="2520"/>
              </a:lnSpc>
              <a:buFont typeface="Arial" panose="020B0604020202020204" pitchFamily="34" charset="0"/>
              <a:buChar char="•"/>
            </a:pPr>
            <a:r>
              <a:rPr lang="en-US" sz="2200" dirty="0">
                <a:solidFill>
                  <a:srgbClr val="000000"/>
                </a:solidFill>
                <a:ea typeface="Carlito" pitchFamily="34" charset="-122"/>
                <a:cs typeface="Carlito" pitchFamily="34" charset="-120"/>
              </a:rPr>
              <a:t>The Bar plot can highlight which State has the highest and the lowest number of current tobacco users ( in terms of percentage ).</a:t>
            </a:r>
          </a:p>
          <a:p>
            <a:pPr marL="342900" indent="-342900" algn="just">
              <a:lnSpc>
                <a:spcPts val="2520"/>
              </a:lnSpc>
              <a:buFont typeface="Arial" panose="020B0604020202020204" pitchFamily="34" charset="0"/>
              <a:buChar char="•"/>
            </a:pPr>
            <a:endParaRPr lang="en-US" sz="2200" dirty="0">
              <a:solidFill>
                <a:srgbClr val="000000"/>
              </a:solidFill>
              <a:ea typeface="Carlito" pitchFamily="34" charset="-122"/>
              <a:cs typeface="Carlito" pitchFamily="34" charset="-120"/>
            </a:endParaRPr>
          </a:p>
          <a:p>
            <a:pPr marL="342900" indent="-342900" algn="just">
              <a:lnSpc>
                <a:spcPts val="2520"/>
              </a:lnSpc>
              <a:buFont typeface="Arial" panose="020B0604020202020204" pitchFamily="34" charset="0"/>
              <a:buChar char="•"/>
            </a:pPr>
            <a:r>
              <a:rPr lang="en-US" sz="2200" dirty="0">
                <a:solidFill>
                  <a:srgbClr val="000000"/>
                </a:solidFill>
                <a:ea typeface="Carlito" pitchFamily="34" charset="-122"/>
                <a:cs typeface="Carlito" pitchFamily="34" charset="-120"/>
              </a:rPr>
              <a:t>We can see that Arunachal Pradesh has the highest percentage of current tobacco users and Karnataka has the lowest percentage of current tobacco users</a:t>
            </a: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endParaRPr>
          </a:p>
          <a:p>
            <a:pPr algn="just">
              <a:lnSpc>
                <a:spcPts val="2520"/>
              </a:lnSpc>
            </a:pPr>
            <a:endParaRPr lang="en-US" sz="2400" dirty="0"/>
          </a:p>
          <a:p>
            <a:pPr algn="just">
              <a:lnSpc>
                <a:spcPts val="2520"/>
              </a:lnSpc>
            </a:pPr>
            <a:endParaRPr lang="en-US" sz="2800" dirty="0"/>
          </a:p>
          <a:p>
            <a:pPr algn="just">
              <a:lnSpc>
                <a:spcPts val="2520"/>
              </a:lnSpc>
            </a:pPr>
            <a:endParaRPr lang="en-US" sz="2800" dirty="0"/>
          </a:p>
          <a:p>
            <a:pPr algn="just">
              <a:lnSpc>
                <a:spcPts val="2520"/>
              </a:lnSpc>
            </a:pPr>
            <a:endParaRPr lang="en-US" sz="2800" dirty="0"/>
          </a:p>
        </p:txBody>
      </p:sp>
      <p:sp>
        <p:nvSpPr>
          <p:cNvPr id="2" name="Slide Number Placeholder 1">
            <a:extLst>
              <a:ext uri="{FF2B5EF4-FFF2-40B4-BE49-F238E27FC236}">
                <a16:creationId xmlns:a16="http://schemas.microsoft.com/office/drawing/2014/main" id="{EFB43D43-609E-CFCC-3DA2-0B9CAAEC2260}"/>
              </a:ext>
            </a:extLst>
          </p:cNvPr>
          <p:cNvSpPr>
            <a:spLocks noGrp="1"/>
          </p:cNvSpPr>
          <p:nvPr>
            <p:ph type="sldNum" sz="quarter" idx="4294967295"/>
          </p:nvPr>
        </p:nvSpPr>
        <p:spPr/>
        <p:txBody>
          <a:bodyPr/>
          <a:lstStyle/>
          <a:p>
            <a:pPr algn="l"/>
            <a:fld id="{F7021451-1387-4CA6-816F-3879F97B5CBC}" type="slidenum">
              <a:rPr lang="en-US" b="0" smtClean="0"/>
              <a:t>22</a:t>
            </a:fld>
            <a:endParaRPr lang="en-US"/>
          </a:p>
        </p:txBody>
      </p:sp>
      <p:pic>
        <p:nvPicPr>
          <p:cNvPr id="4" name="Picture 3">
            <a:extLst>
              <a:ext uri="{FF2B5EF4-FFF2-40B4-BE49-F238E27FC236}">
                <a16:creationId xmlns:a16="http://schemas.microsoft.com/office/drawing/2014/main" id="{1666E86A-00F5-E86E-70A7-BB297D9C97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8107" y="0"/>
            <a:ext cx="2523893" cy="611444"/>
          </a:xfrm>
          <a:prstGeom prst="rect">
            <a:avLst/>
          </a:prstGeom>
        </p:spPr>
      </p:pic>
      <p:sp>
        <p:nvSpPr>
          <p:cNvPr id="5" name="Google Shape;95;p2">
            <a:extLst>
              <a:ext uri="{FF2B5EF4-FFF2-40B4-BE49-F238E27FC236}">
                <a16:creationId xmlns:a16="http://schemas.microsoft.com/office/drawing/2014/main" id="{B65A84DA-9E58-545F-1010-4C90EA6B4DF9}"/>
              </a:ext>
            </a:extLst>
          </p:cNvPr>
          <p:cNvSpPr txBox="1">
            <a:spLocks/>
          </p:cNvSpPr>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n-US" sz="3600" b="1" dirty="0"/>
              <a:t>Inference 1 :</a:t>
            </a:r>
          </a:p>
        </p:txBody>
      </p:sp>
      <p:pic>
        <p:nvPicPr>
          <p:cNvPr id="6" name="Picture 5">
            <a:extLst>
              <a:ext uri="{FF2B5EF4-FFF2-40B4-BE49-F238E27FC236}">
                <a16:creationId xmlns:a16="http://schemas.microsoft.com/office/drawing/2014/main" id="{ED2D0575-3D48-C7E5-E91F-3B71624911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7" name="Straight Connector 6">
            <a:extLst>
              <a:ext uri="{FF2B5EF4-FFF2-40B4-BE49-F238E27FC236}">
                <a16:creationId xmlns:a16="http://schemas.microsoft.com/office/drawing/2014/main" id="{E88E3DF9-0186-CCE4-0591-80B5BEE6E230}"/>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3252" y="1435394"/>
            <a:ext cx="10424160" cy="5276301"/>
          </a:xfrm>
          <a:prstGeom prst="rect">
            <a:avLst/>
          </a:prstGeom>
          <a:noFill/>
        </p:spPr>
        <p:txBody>
          <a:bodyPr wrap="square" lIns="0" tIns="0" rIns="0" bIns="0" rtlCol="0" anchor="t"/>
          <a:lstStyle/>
          <a:p>
            <a:pPr>
              <a:lnSpc>
                <a:spcPts val="3565"/>
              </a:lnSpc>
            </a:pPr>
            <a:endParaRPr lang="en-US" sz="3600" b="1" dirty="0">
              <a:solidFill>
                <a:srgbClr val="000000"/>
              </a:solidFill>
              <a:latin typeface="+mj-lt"/>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endParaRPr>
          </a:p>
          <a:p>
            <a:pPr algn="just">
              <a:lnSpc>
                <a:spcPts val="2520"/>
              </a:lnSpc>
            </a:pPr>
            <a:endParaRPr lang="en-US" sz="2800" dirty="0"/>
          </a:p>
          <a:p>
            <a:pPr algn="just">
              <a:lnSpc>
                <a:spcPts val="2520"/>
              </a:lnSpc>
            </a:pPr>
            <a:endParaRPr lang="en-US" sz="2800" dirty="0"/>
          </a:p>
          <a:p>
            <a:pPr algn="just">
              <a:lnSpc>
                <a:spcPts val="2520"/>
              </a:lnSpc>
            </a:pPr>
            <a:endParaRPr lang="en-US" sz="2800" dirty="0"/>
          </a:p>
        </p:txBody>
      </p:sp>
      <p:sp>
        <p:nvSpPr>
          <p:cNvPr id="4" name="TextBox 3"/>
          <p:cNvSpPr txBox="1"/>
          <p:nvPr/>
        </p:nvSpPr>
        <p:spPr>
          <a:xfrm>
            <a:off x="819912" y="2970562"/>
            <a:ext cx="10552176" cy="1046440"/>
          </a:xfrm>
          <a:prstGeom prst="rect">
            <a:avLst/>
          </a:prstGeom>
          <a:noFill/>
        </p:spPr>
        <p:txBody>
          <a:bodyPr wrap="square" rtlCol="0">
            <a:spAutoFit/>
          </a:bodyPr>
          <a:lstStyle/>
          <a:p>
            <a:pPr algn="ctr"/>
            <a:r>
              <a:rPr lang="en-US" sz="2200" b="1" dirty="0"/>
              <a:t>Which States or union territories have the highest and lowest percentage of tobacco quitters in the last 1 year?</a:t>
            </a:r>
          </a:p>
          <a:p>
            <a:pPr algn="ctr"/>
            <a:endParaRPr lang="en-IN" dirty="0"/>
          </a:p>
        </p:txBody>
      </p:sp>
      <p:sp>
        <p:nvSpPr>
          <p:cNvPr id="3" name="Slide Number Placeholder 2">
            <a:extLst>
              <a:ext uri="{FF2B5EF4-FFF2-40B4-BE49-F238E27FC236}">
                <a16:creationId xmlns:a16="http://schemas.microsoft.com/office/drawing/2014/main" id="{1A76FBF1-54F8-E7BA-DFDD-F1CDEF8870BA}"/>
              </a:ext>
            </a:extLst>
          </p:cNvPr>
          <p:cNvSpPr>
            <a:spLocks noGrp="1"/>
          </p:cNvSpPr>
          <p:nvPr>
            <p:ph type="sldNum" sz="quarter" idx="12"/>
          </p:nvPr>
        </p:nvSpPr>
        <p:spPr/>
        <p:txBody>
          <a:bodyPr/>
          <a:lstStyle/>
          <a:p>
            <a:fld id="{23173A45-893D-4061-9949-F89AD84E5A7A}" type="slidenum">
              <a:rPr lang="en-IN" smtClean="0"/>
              <a:t>23</a:t>
            </a:fld>
            <a:endParaRPr lang="en-IN"/>
          </a:p>
        </p:txBody>
      </p:sp>
      <p:sp>
        <p:nvSpPr>
          <p:cNvPr id="6" name="Google Shape;95;p2">
            <a:extLst>
              <a:ext uri="{FF2B5EF4-FFF2-40B4-BE49-F238E27FC236}">
                <a16:creationId xmlns:a16="http://schemas.microsoft.com/office/drawing/2014/main" id="{0D7FEE35-E075-7CBE-70DA-7B1FB877F30E}"/>
              </a:ext>
            </a:extLst>
          </p:cNvPr>
          <p:cNvSpPr txBox="1">
            <a:spLocks/>
          </p:cNvSpPr>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n-US" sz="3600" b="1" dirty="0"/>
              <a:t>Inference 2 :</a:t>
            </a:r>
          </a:p>
        </p:txBody>
      </p:sp>
      <p:pic>
        <p:nvPicPr>
          <p:cNvPr id="7" name="Picture 6">
            <a:extLst>
              <a:ext uri="{FF2B5EF4-FFF2-40B4-BE49-F238E27FC236}">
                <a16:creationId xmlns:a16="http://schemas.microsoft.com/office/drawing/2014/main" id="{8BB6A920-2A03-4452-A027-4F0019D6F9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8" name="Straight Connector 7">
            <a:extLst>
              <a:ext uri="{FF2B5EF4-FFF2-40B4-BE49-F238E27FC236}">
                <a16:creationId xmlns:a16="http://schemas.microsoft.com/office/drawing/2014/main" id="{AA292109-CCE3-CFB4-D02A-8804CB383FDB}"/>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3252" y="174480"/>
            <a:ext cx="10424160" cy="6537216"/>
          </a:xfrm>
          <a:prstGeom prst="rect">
            <a:avLst/>
          </a:prstGeom>
          <a:noFill/>
        </p:spPr>
        <p:txBody>
          <a:bodyPr wrap="square" lIns="0" tIns="0" rIns="0" bIns="0" rtlCol="0" anchor="t"/>
          <a:lstStyle/>
          <a:p>
            <a:pPr algn="just">
              <a:lnSpc>
                <a:spcPts val="2520"/>
              </a:lnSpc>
            </a:pPr>
            <a:endParaRPr lang="en-US" sz="2400" dirty="0">
              <a:solidFill>
                <a:srgbClr val="000000"/>
              </a:solidFill>
              <a:ea typeface="Carlito" pitchFamily="34" charset="-122"/>
            </a:endParaRPr>
          </a:p>
          <a:p>
            <a:pPr algn="just">
              <a:lnSpc>
                <a:spcPts val="2520"/>
              </a:lnSpc>
            </a:pPr>
            <a:endParaRPr lang="en-US" sz="2400" dirty="0"/>
          </a:p>
          <a:p>
            <a:pPr algn="just">
              <a:lnSpc>
                <a:spcPts val="2520"/>
              </a:lnSpc>
            </a:pPr>
            <a:endParaRPr lang="en-US" sz="2800" dirty="0"/>
          </a:p>
          <a:p>
            <a:pPr algn="just">
              <a:lnSpc>
                <a:spcPts val="2520"/>
              </a:lnSpc>
            </a:pPr>
            <a:endParaRPr lang="en-US" sz="2800" dirty="0"/>
          </a:p>
          <a:p>
            <a:pPr algn="just">
              <a:lnSpc>
                <a:spcPts val="2520"/>
              </a:lnSpc>
            </a:pPr>
            <a:endParaRPr lang="en-US" sz="2800" dirty="0"/>
          </a:p>
        </p:txBody>
      </p:sp>
      <p:pic>
        <p:nvPicPr>
          <p:cNvPr id="5" name="Picture 4"/>
          <p:cNvPicPr>
            <a:picLocks noChangeAspect="1"/>
          </p:cNvPicPr>
          <p:nvPr>
            <p:custDataLst>
              <p:tags r:id="rId1"/>
            </p:custDataLst>
          </p:nvPr>
        </p:nvPicPr>
        <p:blipFill>
          <a:blip r:embed="rId3"/>
          <a:stretch>
            <a:fillRect/>
          </a:stretch>
        </p:blipFill>
        <p:spPr>
          <a:xfrm>
            <a:off x="2687955" y="230505"/>
            <a:ext cx="5914390" cy="6353175"/>
          </a:xfrm>
          <a:prstGeom prst="rect">
            <a:avLst/>
          </a:prstGeom>
        </p:spPr>
      </p:pic>
      <p:sp>
        <p:nvSpPr>
          <p:cNvPr id="3" name="TextBox 2">
            <a:extLst>
              <a:ext uri="{FF2B5EF4-FFF2-40B4-BE49-F238E27FC236}">
                <a16:creationId xmlns:a16="http://schemas.microsoft.com/office/drawing/2014/main" id="{FE2841EF-C39E-EBDF-8678-61F9EF0C7153}"/>
              </a:ext>
            </a:extLst>
          </p:cNvPr>
          <p:cNvSpPr txBox="1"/>
          <p:nvPr/>
        </p:nvSpPr>
        <p:spPr>
          <a:xfrm>
            <a:off x="4166816" y="5754697"/>
            <a:ext cx="587020" cy="369332"/>
          </a:xfrm>
          <a:prstGeom prst="rect">
            <a:avLst/>
          </a:prstGeom>
          <a:noFill/>
        </p:spPr>
        <p:txBody>
          <a:bodyPr wrap="none" rtlCol="0">
            <a:spAutoFit/>
          </a:bodyPr>
          <a:lstStyle/>
          <a:p>
            <a:r>
              <a:rPr lang="en-US" dirty="0"/>
              <a:t>fig 2</a:t>
            </a:r>
            <a:endParaRPr lang="en-IN" dirty="0"/>
          </a:p>
        </p:txBody>
      </p:sp>
      <p:sp>
        <p:nvSpPr>
          <p:cNvPr id="4" name="Slide Number Placeholder 3">
            <a:extLst>
              <a:ext uri="{FF2B5EF4-FFF2-40B4-BE49-F238E27FC236}">
                <a16:creationId xmlns:a16="http://schemas.microsoft.com/office/drawing/2014/main" id="{5B844333-78B3-2E2E-1276-6901C3ACBE82}"/>
              </a:ext>
            </a:extLst>
          </p:cNvPr>
          <p:cNvSpPr>
            <a:spLocks noGrp="1"/>
          </p:cNvSpPr>
          <p:nvPr>
            <p:ph type="sldNum" sz="quarter" idx="12"/>
          </p:nvPr>
        </p:nvSpPr>
        <p:spPr/>
        <p:txBody>
          <a:bodyPr/>
          <a:lstStyle/>
          <a:p>
            <a:fld id="{23173A45-893D-4061-9949-F89AD84E5A7A}" type="slidenum">
              <a:rPr lang="en-IN" smtClean="0"/>
              <a:t>24</a:t>
            </a:fld>
            <a:endParaRPr lang="en-IN"/>
          </a:p>
        </p:txBody>
      </p:sp>
      <p:pic>
        <p:nvPicPr>
          <p:cNvPr id="6" name="Picture 5">
            <a:extLst>
              <a:ext uri="{FF2B5EF4-FFF2-40B4-BE49-F238E27FC236}">
                <a16:creationId xmlns:a16="http://schemas.microsoft.com/office/drawing/2014/main" id="{6695D202-A142-DE95-C1C9-D720FF7FC0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8107" y="0"/>
            <a:ext cx="2523893" cy="61144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6716" y="984352"/>
            <a:ext cx="10758567" cy="3428859"/>
          </a:xfrm>
          <a:prstGeom prst="rect">
            <a:avLst/>
          </a:prstGeom>
          <a:noFill/>
        </p:spPr>
        <p:txBody>
          <a:bodyPr wrap="square" lIns="0" tIns="0" rIns="0" bIns="0" rtlCol="0" anchor="t"/>
          <a:lstStyle/>
          <a:p>
            <a:pPr algn="just">
              <a:lnSpc>
                <a:spcPts val="2520"/>
              </a:lnSpc>
            </a:pPr>
            <a:r>
              <a:rPr lang="en-US" sz="2200" dirty="0">
                <a:solidFill>
                  <a:srgbClr val="000000"/>
                </a:solidFill>
                <a:ea typeface="Carlito" pitchFamily="34" charset="-122"/>
                <a:cs typeface="Carlito" pitchFamily="34" charset="-120"/>
              </a:rPr>
              <a:t>The geographical heatmap shows the percentage of tobacco quitters in the last 12 months in every state</a:t>
            </a:r>
          </a:p>
          <a:p>
            <a:pPr algn="just">
              <a:lnSpc>
                <a:spcPts val="2520"/>
              </a:lnSpc>
            </a:pPr>
            <a:endParaRPr lang="en-US" sz="2200" dirty="0">
              <a:solidFill>
                <a:srgbClr val="000000"/>
              </a:solidFill>
              <a:ea typeface="Carlito" pitchFamily="34" charset="-122"/>
              <a:cs typeface="Carlito" pitchFamily="34" charset="-120"/>
            </a:endParaRPr>
          </a:p>
          <a:p>
            <a:pPr algn="just">
              <a:lnSpc>
                <a:spcPts val="2520"/>
              </a:lnSpc>
            </a:pPr>
            <a:r>
              <a:rPr lang="en-US" sz="2200" b="1" dirty="0">
                <a:solidFill>
                  <a:srgbClr val="000000"/>
                </a:solidFill>
                <a:ea typeface="Carlito" pitchFamily="34" charset="-122"/>
                <a:cs typeface="Carlito" pitchFamily="34" charset="-120"/>
              </a:rPr>
              <a:t>Inference:</a:t>
            </a:r>
          </a:p>
          <a:p>
            <a:pPr marL="342900" indent="-342900" algn="just">
              <a:lnSpc>
                <a:spcPts val="2520"/>
              </a:lnSpc>
              <a:buFont typeface="Arial" panose="020B0604020202020204" pitchFamily="34" charset="0"/>
              <a:buChar char="•"/>
            </a:pPr>
            <a:r>
              <a:rPr lang="en-US" sz="2200" dirty="0">
                <a:solidFill>
                  <a:srgbClr val="000000"/>
                </a:solidFill>
                <a:ea typeface="Carlito" pitchFamily="34" charset="-122"/>
                <a:cs typeface="Carlito" pitchFamily="34" charset="-120"/>
              </a:rPr>
              <a:t>States such as Himachal Pradesh, Punjab, Haryana, Uttarakhand and Uttar Pradesh in the north and Karnataka in the south have the lowest percentage of users who quit in the last 12 months. </a:t>
            </a:r>
          </a:p>
          <a:p>
            <a:pPr marL="342900" indent="-342900" algn="just">
              <a:lnSpc>
                <a:spcPts val="2520"/>
              </a:lnSpc>
              <a:buFont typeface="Arial" panose="020B0604020202020204" pitchFamily="34" charset="0"/>
              <a:buChar char="•"/>
            </a:pPr>
            <a:endParaRPr lang="en-US" sz="2200" dirty="0">
              <a:solidFill>
                <a:srgbClr val="000000"/>
              </a:solidFill>
              <a:ea typeface="Carlito" pitchFamily="34" charset="-122"/>
              <a:cs typeface="Carlito" pitchFamily="34" charset="-120"/>
            </a:endParaRPr>
          </a:p>
          <a:p>
            <a:pPr marL="342900" indent="-342900" algn="just">
              <a:lnSpc>
                <a:spcPts val="2520"/>
              </a:lnSpc>
              <a:buFont typeface="Arial" panose="020B0604020202020204" pitchFamily="34" charset="0"/>
              <a:buChar char="•"/>
            </a:pPr>
            <a:r>
              <a:rPr lang="en-US" sz="2200" dirty="0">
                <a:solidFill>
                  <a:srgbClr val="000000"/>
                </a:solidFill>
                <a:ea typeface="Carlito" pitchFamily="34" charset="-122"/>
                <a:cs typeface="Carlito" pitchFamily="34" charset="-120"/>
              </a:rPr>
              <a:t>Whereas, Sikkim, and Meghalaya in the east and Rajasthan and Gujarat in the west have the highest percentage of users who quit in the last 12 months.</a:t>
            </a:r>
          </a:p>
          <a:p>
            <a:pPr algn="just">
              <a:lnSpc>
                <a:spcPts val="2520"/>
              </a:lnSpc>
            </a:pPr>
            <a:endParaRPr lang="en-US" sz="2200" dirty="0">
              <a:solidFill>
                <a:srgbClr val="000000"/>
              </a:solidFill>
              <a:ea typeface="Carlito" pitchFamily="34" charset="-122"/>
            </a:endParaRPr>
          </a:p>
          <a:p>
            <a:pPr algn="just">
              <a:lnSpc>
                <a:spcPts val="2520"/>
              </a:lnSpc>
            </a:pPr>
            <a:endParaRPr lang="en-US" sz="2400" dirty="0"/>
          </a:p>
          <a:p>
            <a:pPr algn="just">
              <a:lnSpc>
                <a:spcPts val="2520"/>
              </a:lnSpc>
            </a:pPr>
            <a:endParaRPr lang="en-US" sz="2800" dirty="0"/>
          </a:p>
          <a:p>
            <a:pPr algn="just">
              <a:lnSpc>
                <a:spcPts val="2520"/>
              </a:lnSpc>
            </a:pPr>
            <a:endParaRPr lang="en-US" sz="2800" dirty="0"/>
          </a:p>
          <a:p>
            <a:pPr algn="just">
              <a:lnSpc>
                <a:spcPts val="2520"/>
              </a:lnSpc>
            </a:pPr>
            <a:endParaRPr lang="en-US" sz="2800" dirty="0"/>
          </a:p>
        </p:txBody>
      </p:sp>
      <p:sp>
        <p:nvSpPr>
          <p:cNvPr id="3" name="Slide Number Placeholder 2">
            <a:extLst>
              <a:ext uri="{FF2B5EF4-FFF2-40B4-BE49-F238E27FC236}">
                <a16:creationId xmlns:a16="http://schemas.microsoft.com/office/drawing/2014/main" id="{43EA0746-4760-C1E4-4713-B2F80A9695ED}"/>
              </a:ext>
            </a:extLst>
          </p:cNvPr>
          <p:cNvSpPr>
            <a:spLocks noGrp="1"/>
          </p:cNvSpPr>
          <p:nvPr>
            <p:ph type="sldNum" sz="quarter" idx="12"/>
          </p:nvPr>
        </p:nvSpPr>
        <p:spPr/>
        <p:txBody>
          <a:bodyPr/>
          <a:lstStyle/>
          <a:p>
            <a:fld id="{23173A45-893D-4061-9949-F89AD84E5A7A}" type="slidenum">
              <a:rPr lang="en-IN" smtClean="0"/>
              <a:t>25</a:t>
            </a:fld>
            <a:endParaRPr lang="en-IN"/>
          </a:p>
        </p:txBody>
      </p:sp>
      <p:sp>
        <p:nvSpPr>
          <p:cNvPr id="5" name="Google Shape;95;p2">
            <a:extLst>
              <a:ext uri="{FF2B5EF4-FFF2-40B4-BE49-F238E27FC236}">
                <a16:creationId xmlns:a16="http://schemas.microsoft.com/office/drawing/2014/main" id="{846AFF79-550B-FA7C-FA62-5C1BABAFB132}"/>
              </a:ext>
            </a:extLst>
          </p:cNvPr>
          <p:cNvSpPr txBox="1">
            <a:spLocks/>
          </p:cNvSpPr>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n-US" sz="3600" b="1" dirty="0"/>
              <a:t>Inference 2 :</a:t>
            </a:r>
          </a:p>
        </p:txBody>
      </p:sp>
      <p:pic>
        <p:nvPicPr>
          <p:cNvPr id="6" name="Picture 5">
            <a:extLst>
              <a:ext uri="{FF2B5EF4-FFF2-40B4-BE49-F238E27FC236}">
                <a16:creationId xmlns:a16="http://schemas.microsoft.com/office/drawing/2014/main" id="{49A91448-3831-1388-749C-A8F082243C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7" name="Straight Connector 6">
            <a:extLst>
              <a:ext uri="{FF2B5EF4-FFF2-40B4-BE49-F238E27FC236}">
                <a16:creationId xmlns:a16="http://schemas.microsoft.com/office/drawing/2014/main" id="{EB93A423-5703-9596-76E3-D2982860EE34}"/>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3252" y="829340"/>
            <a:ext cx="10424160" cy="5882356"/>
          </a:xfrm>
          <a:prstGeom prst="rect">
            <a:avLst/>
          </a:prstGeom>
          <a:noFill/>
        </p:spPr>
        <p:txBody>
          <a:bodyPr wrap="square" lIns="0" tIns="0" rIns="0" bIns="0" rtlCol="0" anchor="t"/>
          <a:lstStyle/>
          <a:p>
            <a:pPr>
              <a:lnSpc>
                <a:spcPts val="3565"/>
              </a:lnSpc>
            </a:pPr>
            <a:endParaRPr lang="en-US" sz="3600" b="1" dirty="0">
              <a:solidFill>
                <a:srgbClr val="000000"/>
              </a:solidFill>
              <a:latin typeface="+mj-lt"/>
              <a:ea typeface="Carlito" pitchFamily="34" charset="-122"/>
              <a:cs typeface="Carlito" pitchFamily="34" charset="-120"/>
            </a:endParaRPr>
          </a:p>
          <a:p>
            <a:pPr algn="just">
              <a:lnSpc>
                <a:spcPts val="2520"/>
              </a:lnSpc>
            </a:pPr>
            <a:endParaRPr lang="en-US" sz="2400" dirty="0"/>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endParaRPr>
          </a:p>
          <a:p>
            <a:pPr algn="just">
              <a:lnSpc>
                <a:spcPts val="2520"/>
              </a:lnSpc>
            </a:pPr>
            <a:endParaRPr lang="en-US" sz="2400" dirty="0"/>
          </a:p>
          <a:p>
            <a:pPr algn="just">
              <a:lnSpc>
                <a:spcPts val="2520"/>
              </a:lnSpc>
            </a:pPr>
            <a:endParaRPr lang="en-US" sz="2800" dirty="0"/>
          </a:p>
          <a:p>
            <a:pPr algn="just">
              <a:lnSpc>
                <a:spcPts val="2520"/>
              </a:lnSpc>
            </a:pPr>
            <a:endParaRPr lang="en-US" sz="2800" dirty="0"/>
          </a:p>
          <a:p>
            <a:pPr algn="just">
              <a:lnSpc>
                <a:spcPts val="2520"/>
              </a:lnSpc>
            </a:pPr>
            <a:endParaRPr lang="en-US" sz="2800" dirty="0"/>
          </a:p>
        </p:txBody>
      </p:sp>
      <p:sp>
        <p:nvSpPr>
          <p:cNvPr id="3" name="TextBox 2"/>
          <p:cNvSpPr txBox="1"/>
          <p:nvPr/>
        </p:nvSpPr>
        <p:spPr>
          <a:xfrm>
            <a:off x="2080206" y="3016066"/>
            <a:ext cx="8108245" cy="412934"/>
          </a:xfrm>
          <a:prstGeom prst="rect">
            <a:avLst/>
          </a:prstGeom>
          <a:noFill/>
        </p:spPr>
        <p:txBody>
          <a:bodyPr wrap="none" rtlCol="0">
            <a:spAutoFit/>
          </a:bodyPr>
          <a:lstStyle/>
          <a:p>
            <a:pPr algn="just">
              <a:lnSpc>
                <a:spcPts val="2520"/>
              </a:lnSpc>
            </a:pPr>
            <a:r>
              <a:rPr lang="en-US" sz="2200" b="1" dirty="0"/>
              <a:t>In which states did the use of tobacco products decrease drastically?</a:t>
            </a:r>
            <a:endParaRPr lang="en-US" sz="2200" dirty="0"/>
          </a:p>
        </p:txBody>
      </p:sp>
      <p:sp>
        <p:nvSpPr>
          <p:cNvPr id="4" name="Slide Number Placeholder 3">
            <a:extLst>
              <a:ext uri="{FF2B5EF4-FFF2-40B4-BE49-F238E27FC236}">
                <a16:creationId xmlns:a16="http://schemas.microsoft.com/office/drawing/2014/main" id="{33E14D17-8619-55A2-7E49-01A14004965D}"/>
              </a:ext>
            </a:extLst>
          </p:cNvPr>
          <p:cNvSpPr>
            <a:spLocks noGrp="1"/>
          </p:cNvSpPr>
          <p:nvPr>
            <p:ph type="sldNum" sz="quarter" idx="12"/>
          </p:nvPr>
        </p:nvSpPr>
        <p:spPr/>
        <p:txBody>
          <a:bodyPr/>
          <a:lstStyle/>
          <a:p>
            <a:fld id="{23173A45-893D-4061-9949-F89AD84E5A7A}" type="slidenum">
              <a:rPr lang="en-IN" smtClean="0"/>
              <a:t>26</a:t>
            </a:fld>
            <a:endParaRPr lang="en-IN"/>
          </a:p>
        </p:txBody>
      </p:sp>
      <p:sp>
        <p:nvSpPr>
          <p:cNvPr id="6" name="Google Shape;95;p2">
            <a:extLst>
              <a:ext uri="{FF2B5EF4-FFF2-40B4-BE49-F238E27FC236}">
                <a16:creationId xmlns:a16="http://schemas.microsoft.com/office/drawing/2014/main" id="{4765C3B7-CEE2-A866-7C14-048D717F9E9A}"/>
              </a:ext>
            </a:extLst>
          </p:cNvPr>
          <p:cNvSpPr txBox="1">
            <a:spLocks/>
          </p:cNvSpPr>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n-US" sz="3600" b="1" dirty="0"/>
              <a:t>Inference 3 :</a:t>
            </a:r>
          </a:p>
        </p:txBody>
      </p:sp>
      <p:pic>
        <p:nvPicPr>
          <p:cNvPr id="7" name="Picture 6">
            <a:extLst>
              <a:ext uri="{FF2B5EF4-FFF2-40B4-BE49-F238E27FC236}">
                <a16:creationId xmlns:a16="http://schemas.microsoft.com/office/drawing/2014/main" id="{8FCCEE5F-98A5-2B7E-2C2D-C04BFC1FD4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8" name="Straight Connector 7">
            <a:extLst>
              <a:ext uri="{FF2B5EF4-FFF2-40B4-BE49-F238E27FC236}">
                <a16:creationId xmlns:a16="http://schemas.microsoft.com/office/drawing/2014/main" id="{48825301-2BEA-D13B-D5CA-86BEA4304C3E}"/>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3252" y="174480"/>
            <a:ext cx="10424160" cy="6537216"/>
          </a:xfrm>
          <a:prstGeom prst="rect">
            <a:avLst/>
          </a:prstGeom>
          <a:noFill/>
        </p:spPr>
        <p:txBody>
          <a:bodyPr wrap="square" lIns="0" tIns="0" rIns="0" bIns="0" rtlCol="0" anchor="t"/>
          <a:lstStyle/>
          <a:p>
            <a:pPr>
              <a:lnSpc>
                <a:spcPts val="3565"/>
              </a:lnSpc>
            </a:pPr>
            <a:endParaRPr lang="en-US" sz="3200" b="1" dirty="0">
              <a:solidFill>
                <a:srgbClr val="000000"/>
              </a:solidFill>
              <a:latin typeface="+mj-lt"/>
              <a:ea typeface="Carlito" pitchFamily="34" charset="-122"/>
              <a:cs typeface="Carlito" pitchFamily="34" charset="-120"/>
            </a:endParaRPr>
          </a:p>
          <a:p>
            <a:pPr algn="just">
              <a:lnSpc>
                <a:spcPts val="2520"/>
              </a:lnSpc>
            </a:pPr>
            <a:r>
              <a:rPr lang="en-US" sz="2800" dirty="0"/>
              <a:t>	</a:t>
            </a: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endParaRPr>
          </a:p>
          <a:p>
            <a:pPr algn="just">
              <a:lnSpc>
                <a:spcPts val="2520"/>
              </a:lnSpc>
            </a:pPr>
            <a:endParaRPr lang="en-US" sz="2400" dirty="0"/>
          </a:p>
          <a:p>
            <a:pPr algn="just">
              <a:lnSpc>
                <a:spcPts val="2520"/>
              </a:lnSpc>
            </a:pPr>
            <a:endParaRPr lang="en-US" sz="2800" dirty="0"/>
          </a:p>
          <a:p>
            <a:pPr algn="just">
              <a:lnSpc>
                <a:spcPts val="2520"/>
              </a:lnSpc>
            </a:pPr>
            <a:endParaRPr lang="en-US" sz="2800" dirty="0"/>
          </a:p>
          <a:p>
            <a:pPr algn="just">
              <a:lnSpc>
                <a:spcPts val="2520"/>
              </a:lnSpc>
            </a:pPr>
            <a:endParaRPr lang="en-US" sz="2800" dirty="0"/>
          </a:p>
        </p:txBody>
      </p:sp>
      <p:pic>
        <p:nvPicPr>
          <p:cNvPr id="7" name="Picture 6"/>
          <p:cNvPicPr>
            <a:picLocks noChangeAspect="1"/>
          </p:cNvPicPr>
          <p:nvPr>
            <p:custDataLst>
              <p:tags r:id="rId1"/>
            </p:custDataLst>
          </p:nvPr>
        </p:nvPicPr>
        <p:blipFill>
          <a:blip r:embed="rId3"/>
          <a:stretch>
            <a:fillRect/>
          </a:stretch>
        </p:blipFill>
        <p:spPr>
          <a:xfrm>
            <a:off x="120650" y="408849"/>
            <a:ext cx="11951335" cy="6292215"/>
          </a:xfrm>
          <a:prstGeom prst="rect">
            <a:avLst/>
          </a:prstGeom>
        </p:spPr>
      </p:pic>
      <p:sp>
        <p:nvSpPr>
          <p:cNvPr id="3" name="TextBox 2">
            <a:extLst>
              <a:ext uri="{FF2B5EF4-FFF2-40B4-BE49-F238E27FC236}">
                <a16:creationId xmlns:a16="http://schemas.microsoft.com/office/drawing/2014/main" id="{A0BC47CF-B21B-2A01-200D-C2C4A5E95962}"/>
              </a:ext>
            </a:extLst>
          </p:cNvPr>
          <p:cNvSpPr txBox="1"/>
          <p:nvPr/>
        </p:nvSpPr>
        <p:spPr>
          <a:xfrm>
            <a:off x="11109686" y="6342364"/>
            <a:ext cx="587020" cy="369332"/>
          </a:xfrm>
          <a:prstGeom prst="rect">
            <a:avLst/>
          </a:prstGeom>
          <a:noFill/>
        </p:spPr>
        <p:txBody>
          <a:bodyPr wrap="none" rtlCol="0">
            <a:spAutoFit/>
          </a:bodyPr>
          <a:lstStyle/>
          <a:p>
            <a:r>
              <a:rPr lang="en-US" dirty="0"/>
              <a:t>fig 3</a:t>
            </a:r>
            <a:endParaRPr lang="en-IN" dirty="0"/>
          </a:p>
        </p:txBody>
      </p:sp>
      <p:sp>
        <p:nvSpPr>
          <p:cNvPr id="4" name="Slide Number Placeholder 3">
            <a:extLst>
              <a:ext uri="{FF2B5EF4-FFF2-40B4-BE49-F238E27FC236}">
                <a16:creationId xmlns:a16="http://schemas.microsoft.com/office/drawing/2014/main" id="{E362EF2C-D2C8-F53C-C928-94B3BEE6E251}"/>
              </a:ext>
            </a:extLst>
          </p:cNvPr>
          <p:cNvSpPr>
            <a:spLocks noGrp="1"/>
          </p:cNvSpPr>
          <p:nvPr>
            <p:ph type="sldNum" sz="quarter" idx="12"/>
          </p:nvPr>
        </p:nvSpPr>
        <p:spPr/>
        <p:txBody>
          <a:bodyPr/>
          <a:lstStyle/>
          <a:p>
            <a:fld id="{23173A45-893D-4061-9949-F89AD84E5A7A}" type="slidenum">
              <a:rPr lang="en-IN" smtClean="0"/>
              <a:t>27</a:t>
            </a:fld>
            <a:endParaRPr lang="en-IN"/>
          </a:p>
        </p:txBody>
      </p:sp>
      <p:pic>
        <p:nvPicPr>
          <p:cNvPr id="5" name="Picture 4">
            <a:extLst>
              <a:ext uri="{FF2B5EF4-FFF2-40B4-BE49-F238E27FC236}">
                <a16:creationId xmlns:a16="http://schemas.microsoft.com/office/drawing/2014/main" id="{EF6F22BF-8A01-D433-C853-01E1536978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8107" y="0"/>
            <a:ext cx="2523893" cy="40884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1549" y="1028684"/>
            <a:ext cx="10424160" cy="3718526"/>
          </a:xfrm>
          <a:prstGeom prst="rect">
            <a:avLst/>
          </a:prstGeom>
          <a:noFill/>
        </p:spPr>
        <p:txBody>
          <a:bodyPr wrap="square" lIns="0" tIns="0" rIns="0" bIns="0" rtlCol="0" anchor="t"/>
          <a:lstStyle/>
          <a:p>
            <a:pPr>
              <a:lnSpc>
                <a:spcPts val="3565"/>
              </a:lnSpc>
            </a:pPr>
            <a:r>
              <a:rPr lang="en-US" sz="2200" dirty="0">
                <a:solidFill>
                  <a:srgbClr val="000000"/>
                </a:solidFill>
                <a:ea typeface="Carlito" pitchFamily="34" charset="-122"/>
                <a:cs typeface="+mn-lt"/>
              </a:rPr>
              <a:t>The bar plot shows the ratio between the ‘Ever tobacco users’ and ‘Current tobacco users’ corresponding to all the states.</a:t>
            </a:r>
            <a:endParaRPr lang="en-US" sz="2200" dirty="0"/>
          </a:p>
          <a:p>
            <a:pPr algn="just">
              <a:lnSpc>
                <a:spcPts val="2520"/>
              </a:lnSpc>
            </a:pPr>
            <a:endParaRPr lang="en-US" sz="2200" dirty="0">
              <a:solidFill>
                <a:srgbClr val="000000"/>
              </a:solidFill>
              <a:ea typeface="Carlito" pitchFamily="34" charset="-122"/>
              <a:cs typeface="Carlito" pitchFamily="34" charset="-120"/>
            </a:endParaRPr>
          </a:p>
          <a:p>
            <a:pPr algn="just">
              <a:lnSpc>
                <a:spcPts val="2520"/>
              </a:lnSpc>
            </a:pPr>
            <a:r>
              <a:rPr lang="en-US" sz="2200" b="1" dirty="0">
                <a:solidFill>
                  <a:srgbClr val="000000"/>
                </a:solidFill>
                <a:ea typeface="Carlito" pitchFamily="34" charset="-122"/>
                <a:cs typeface="Carlito" pitchFamily="34" charset="-120"/>
              </a:rPr>
              <a:t>Inference</a:t>
            </a:r>
            <a:r>
              <a:rPr lang="en-US" sz="2200" dirty="0">
                <a:solidFill>
                  <a:srgbClr val="000000"/>
                </a:solidFill>
                <a:ea typeface="Carlito" pitchFamily="34" charset="-122"/>
                <a:cs typeface="Carlito" pitchFamily="34" charset="-120"/>
              </a:rPr>
              <a:t>: In Himachal Pradesh, there is only 1 current tobacco user for every 35 overall tobacco users. It is the highest ratio among all the states and no other state is close to this ratio.</a:t>
            </a:r>
          </a:p>
          <a:p>
            <a:pPr algn="just">
              <a:lnSpc>
                <a:spcPts val="2520"/>
              </a:lnSpc>
            </a:pPr>
            <a:endParaRPr lang="en-US" sz="2200" dirty="0">
              <a:solidFill>
                <a:srgbClr val="000000"/>
              </a:solidFill>
              <a:ea typeface="Carlito" pitchFamily="34" charset="-122"/>
              <a:cs typeface="Carlito" pitchFamily="34" charset="-120"/>
            </a:endParaRPr>
          </a:p>
          <a:p>
            <a:pPr algn="just">
              <a:lnSpc>
                <a:spcPts val="2520"/>
              </a:lnSpc>
            </a:pPr>
            <a:r>
              <a:rPr lang="en-US" sz="2200" dirty="0">
                <a:solidFill>
                  <a:srgbClr val="000000"/>
                </a:solidFill>
                <a:ea typeface="Carlito" pitchFamily="34" charset="-122"/>
                <a:cs typeface="Carlito" pitchFamily="34" charset="-120"/>
              </a:rPr>
              <a:t>From the above inference, we can infer that studying the methods implemented by Himachal Pradesh to decrease tobacco usage and enforce them in other states may curb the initiation of tobacco throughout the country.</a:t>
            </a:r>
          </a:p>
          <a:p>
            <a:pPr algn="just">
              <a:lnSpc>
                <a:spcPts val="2520"/>
              </a:lnSpc>
            </a:pPr>
            <a:endParaRPr lang="en-US" sz="2200" dirty="0">
              <a:solidFill>
                <a:srgbClr val="000000"/>
              </a:solidFill>
              <a:ea typeface="Carlito" pitchFamily="34" charset="-122"/>
              <a:cs typeface="Carlito" pitchFamily="34" charset="-120"/>
            </a:endParaRPr>
          </a:p>
          <a:p>
            <a:pPr algn="just">
              <a:lnSpc>
                <a:spcPts val="2520"/>
              </a:lnSpc>
            </a:pPr>
            <a:endParaRPr lang="en-US" sz="2200" dirty="0">
              <a:solidFill>
                <a:srgbClr val="000000"/>
              </a:solidFill>
              <a:ea typeface="Carlito" pitchFamily="34" charset="-122"/>
              <a:cs typeface="Carlito" pitchFamily="34" charset="-120"/>
            </a:endParaRPr>
          </a:p>
          <a:p>
            <a:pPr algn="just">
              <a:lnSpc>
                <a:spcPts val="2520"/>
              </a:lnSpc>
            </a:pPr>
            <a:endParaRPr lang="en-US" sz="2200" dirty="0">
              <a:solidFill>
                <a:srgbClr val="000000"/>
              </a:solidFill>
              <a:ea typeface="Carlito" pitchFamily="34" charset="-122"/>
            </a:endParaRPr>
          </a:p>
          <a:p>
            <a:pPr algn="just">
              <a:lnSpc>
                <a:spcPts val="2520"/>
              </a:lnSpc>
            </a:pPr>
            <a:endParaRPr lang="en-US" sz="2400" dirty="0"/>
          </a:p>
          <a:p>
            <a:pPr algn="just">
              <a:lnSpc>
                <a:spcPts val="2520"/>
              </a:lnSpc>
            </a:pPr>
            <a:endParaRPr lang="en-US" sz="2800" dirty="0"/>
          </a:p>
          <a:p>
            <a:pPr algn="just">
              <a:lnSpc>
                <a:spcPts val="2520"/>
              </a:lnSpc>
            </a:pPr>
            <a:endParaRPr lang="en-US" sz="2800" dirty="0"/>
          </a:p>
          <a:p>
            <a:pPr algn="just">
              <a:lnSpc>
                <a:spcPts val="2520"/>
              </a:lnSpc>
            </a:pPr>
            <a:endParaRPr lang="en-US" sz="2800" dirty="0"/>
          </a:p>
        </p:txBody>
      </p:sp>
      <p:sp>
        <p:nvSpPr>
          <p:cNvPr id="3" name="Slide Number Placeholder 2">
            <a:extLst>
              <a:ext uri="{FF2B5EF4-FFF2-40B4-BE49-F238E27FC236}">
                <a16:creationId xmlns:a16="http://schemas.microsoft.com/office/drawing/2014/main" id="{359990CA-AABB-ADB1-F91B-A640FC8FE79B}"/>
              </a:ext>
            </a:extLst>
          </p:cNvPr>
          <p:cNvSpPr>
            <a:spLocks noGrp="1"/>
          </p:cNvSpPr>
          <p:nvPr>
            <p:ph type="sldNum" sz="quarter" idx="12"/>
          </p:nvPr>
        </p:nvSpPr>
        <p:spPr/>
        <p:txBody>
          <a:bodyPr/>
          <a:lstStyle/>
          <a:p>
            <a:fld id="{23173A45-893D-4061-9949-F89AD84E5A7A}" type="slidenum">
              <a:rPr lang="en-IN" smtClean="0"/>
              <a:t>28</a:t>
            </a:fld>
            <a:endParaRPr lang="en-IN"/>
          </a:p>
        </p:txBody>
      </p:sp>
      <p:sp>
        <p:nvSpPr>
          <p:cNvPr id="5" name="Google Shape;95;p2">
            <a:extLst>
              <a:ext uri="{FF2B5EF4-FFF2-40B4-BE49-F238E27FC236}">
                <a16:creationId xmlns:a16="http://schemas.microsoft.com/office/drawing/2014/main" id="{4AA1883B-C7EC-9EAA-2850-C0E95A3E2D48}"/>
              </a:ext>
            </a:extLst>
          </p:cNvPr>
          <p:cNvSpPr txBox="1">
            <a:spLocks/>
          </p:cNvSpPr>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n-US" sz="3600" b="1" dirty="0"/>
              <a:t>Inference 3 :</a:t>
            </a:r>
          </a:p>
        </p:txBody>
      </p:sp>
      <p:pic>
        <p:nvPicPr>
          <p:cNvPr id="6" name="Picture 5">
            <a:extLst>
              <a:ext uri="{FF2B5EF4-FFF2-40B4-BE49-F238E27FC236}">
                <a16:creationId xmlns:a16="http://schemas.microsoft.com/office/drawing/2014/main" id="{4D3CF916-70CB-BDFF-4F04-49C41F844F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7" name="Straight Connector 6">
            <a:extLst>
              <a:ext uri="{FF2B5EF4-FFF2-40B4-BE49-F238E27FC236}">
                <a16:creationId xmlns:a16="http://schemas.microsoft.com/office/drawing/2014/main" id="{F3611E1E-2582-D004-744A-627D5E001117}"/>
              </a:ext>
            </a:extLst>
          </p:cNvPr>
          <p:cNvCxnSpPr/>
          <p:nvPr/>
        </p:nvCxnSpPr>
        <p:spPr>
          <a:xfrm>
            <a:off x="53906" y="751110"/>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3252" y="1393370"/>
            <a:ext cx="10424160" cy="2941629"/>
          </a:xfrm>
          <a:prstGeom prst="rect">
            <a:avLst/>
          </a:prstGeom>
          <a:noFill/>
        </p:spPr>
        <p:txBody>
          <a:bodyPr wrap="square" lIns="0" tIns="0" rIns="0" bIns="0" rtlCol="0" anchor="t"/>
          <a:lstStyle/>
          <a:p>
            <a:pPr>
              <a:lnSpc>
                <a:spcPts val="3565"/>
              </a:lnSpc>
            </a:pPr>
            <a:endParaRPr lang="en-US" sz="3600" b="1" dirty="0">
              <a:solidFill>
                <a:srgbClr val="000000"/>
              </a:solidFill>
              <a:latin typeface="+mj-lt"/>
              <a:ea typeface="Carlito" pitchFamily="34" charset="-122"/>
              <a:cs typeface="Carlito" pitchFamily="34" charset="-120"/>
            </a:endParaRPr>
          </a:p>
          <a:p>
            <a:pPr algn="just">
              <a:lnSpc>
                <a:spcPts val="2520"/>
              </a:lnSpc>
            </a:pPr>
            <a:r>
              <a:rPr lang="en-US" sz="2800" dirty="0"/>
              <a:t>	</a:t>
            </a:r>
          </a:p>
          <a:p>
            <a:pPr algn="just">
              <a:lnSpc>
                <a:spcPts val="2520"/>
              </a:lnSpc>
            </a:pPr>
            <a:r>
              <a:rPr lang="en-US" sz="2400" dirty="0">
                <a:solidFill>
                  <a:srgbClr val="000000"/>
                </a:solidFill>
                <a:ea typeface="Carlito" pitchFamily="34" charset="-122"/>
                <a:cs typeface="Carlito" pitchFamily="34" charset="-120"/>
              </a:rPr>
              <a:t> </a:t>
            </a: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endParaRPr>
          </a:p>
          <a:p>
            <a:pPr algn="just">
              <a:lnSpc>
                <a:spcPts val="2520"/>
              </a:lnSpc>
            </a:pPr>
            <a:endParaRPr lang="en-US" sz="2400" dirty="0"/>
          </a:p>
          <a:p>
            <a:pPr algn="just">
              <a:lnSpc>
                <a:spcPts val="2520"/>
              </a:lnSpc>
            </a:pPr>
            <a:endParaRPr lang="en-US" sz="2800" dirty="0"/>
          </a:p>
          <a:p>
            <a:pPr algn="just">
              <a:lnSpc>
                <a:spcPts val="2520"/>
              </a:lnSpc>
            </a:pPr>
            <a:endParaRPr lang="en-US" sz="2800" dirty="0"/>
          </a:p>
          <a:p>
            <a:pPr algn="just">
              <a:lnSpc>
                <a:spcPts val="2520"/>
              </a:lnSpc>
            </a:pPr>
            <a:endParaRPr lang="en-US" sz="2800" dirty="0"/>
          </a:p>
        </p:txBody>
      </p:sp>
      <p:sp>
        <p:nvSpPr>
          <p:cNvPr id="3" name="TextBox 2"/>
          <p:cNvSpPr txBox="1"/>
          <p:nvPr/>
        </p:nvSpPr>
        <p:spPr>
          <a:xfrm>
            <a:off x="2680930" y="2998113"/>
            <a:ext cx="6830140" cy="430887"/>
          </a:xfrm>
          <a:prstGeom prst="rect">
            <a:avLst/>
          </a:prstGeom>
          <a:noFill/>
        </p:spPr>
        <p:txBody>
          <a:bodyPr wrap="none" rtlCol="0">
            <a:spAutoFit/>
          </a:bodyPr>
          <a:lstStyle/>
          <a:p>
            <a:r>
              <a:rPr lang="en-US" sz="2200" b="1" dirty="0"/>
              <a:t>Which area has the highest percentage of tobacco users?</a:t>
            </a:r>
            <a:endParaRPr lang="en-IN" sz="2200" b="1" dirty="0"/>
          </a:p>
        </p:txBody>
      </p:sp>
      <p:sp>
        <p:nvSpPr>
          <p:cNvPr id="4" name="Slide Number Placeholder 3">
            <a:extLst>
              <a:ext uri="{FF2B5EF4-FFF2-40B4-BE49-F238E27FC236}">
                <a16:creationId xmlns:a16="http://schemas.microsoft.com/office/drawing/2014/main" id="{6AD2FE03-5CE4-2293-5145-35876BA88515}"/>
              </a:ext>
            </a:extLst>
          </p:cNvPr>
          <p:cNvSpPr>
            <a:spLocks noGrp="1"/>
          </p:cNvSpPr>
          <p:nvPr>
            <p:ph type="sldNum" sz="quarter" idx="4294967295"/>
          </p:nvPr>
        </p:nvSpPr>
        <p:spPr/>
        <p:txBody>
          <a:bodyPr/>
          <a:lstStyle/>
          <a:p>
            <a:pPr algn="l"/>
            <a:fld id="{F7021451-1387-4CA6-816F-3879F97B5CBC}" type="slidenum">
              <a:rPr lang="en-US" b="0" smtClean="0"/>
              <a:t>29</a:t>
            </a:fld>
            <a:endParaRPr lang="en-US"/>
          </a:p>
        </p:txBody>
      </p:sp>
      <p:sp>
        <p:nvSpPr>
          <p:cNvPr id="6" name="Google Shape;95;p2">
            <a:extLst>
              <a:ext uri="{FF2B5EF4-FFF2-40B4-BE49-F238E27FC236}">
                <a16:creationId xmlns:a16="http://schemas.microsoft.com/office/drawing/2014/main" id="{F4BD6DA2-8D03-0179-2A3B-9004A0D2E9F8}"/>
              </a:ext>
            </a:extLst>
          </p:cNvPr>
          <p:cNvSpPr txBox="1">
            <a:spLocks/>
          </p:cNvSpPr>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n-US" sz="3600" b="1" dirty="0"/>
              <a:t>Inference 4 :</a:t>
            </a:r>
          </a:p>
        </p:txBody>
      </p:sp>
      <p:pic>
        <p:nvPicPr>
          <p:cNvPr id="7" name="Picture 6">
            <a:extLst>
              <a:ext uri="{FF2B5EF4-FFF2-40B4-BE49-F238E27FC236}">
                <a16:creationId xmlns:a16="http://schemas.microsoft.com/office/drawing/2014/main" id="{5E32B02F-3AA3-B090-14EE-198460B95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8" name="Straight Connector 7">
            <a:extLst>
              <a:ext uri="{FF2B5EF4-FFF2-40B4-BE49-F238E27FC236}">
                <a16:creationId xmlns:a16="http://schemas.microsoft.com/office/drawing/2014/main" id="{9586DB54-6E90-865F-13CE-A391DB2E2C83}"/>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7" name="Google Shape;97;p2"/>
          <p:cNvPicPr preferRelativeResize="0"/>
          <p:nvPr/>
        </p:nvPicPr>
        <p:blipFill rotWithShape="1">
          <a:blip r:embed="rId3">
            <a:alphaModFix/>
          </a:blip>
          <a:srcRect t="19029"/>
          <a:stretch/>
        </p:blipFill>
        <p:spPr>
          <a:xfrm>
            <a:off x="1261538" y="1207684"/>
            <a:ext cx="3668550" cy="3085067"/>
          </a:xfrm>
          <a:prstGeom prst="rect">
            <a:avLst/>
          </a:prstGeom>
          <a:noFill/>
          <a:ln>
            <a:noFill/>
          </a:ln>
        </p:spPr>
      </p:pic>
      <p:sp>
        <p:nvSpPr>
          <p:cNvPr id="99" name="Google Shape;99;p2"/>
          <p:cNvSpPr txBox="1"/>
          <p:nvPr/>
        </p:nvSpPr>
        <p:spPr>
          <a:xfrm>
            <a:off x="8756923" y="3046130"/>
            <a:ext cx="184731"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03" name="Google Shape;103;p2"/>
          <p:cNvSpPr txBox="1"/>
          <p:nvPr/>
        </p:nvSpPr>
        <p:spPr>
          <a:xfrm>
            <a:off x="6641144" y="4639101"/>
            <a:ext cx="4416288" cy="144650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000"/>
              <a:buFont typeface="Calibri"/>
              <a:buNone/>
            </a:pPr>
            <a:r>
              <a:rPr lang="en-US" sz="2200" b="0" i="0" u="none" strike="noStrike" cap="none" dirty="0">
                <a:solidFill>
                  <a:schemeClr val="dk1"/>
                </a:solidFill>
                <a:latin typeface="Calibri"/>
                <a:ea typeface="Calibri"/>
                <a:cs typeface="Calibri"/>
                <a:sym typeface="Calibri"/>
              </a:rPr>
              <a:t>More than 80% of people using tobacco</a:t>
            </a:r>
            <a:endParaRPr lang="en-US" sz="2200" dirty="0"/>
          </a:p>
          <a:p>
            <a:pPr marL="0" marR="0" lvl="0" indent="0" algn="ctr" rtl="0">
              <a:spcBef>
                <a:spcPts val="0"/>
              </a:spcBef>
              <a:spcAft>
                <a:spcPts val="0"/>
              </a:spcAft>
              <a:buClr>
                <a:schemeClr val="dk1"/>
              </a:buClr>
              <a:buSzPts val="2000"/>
              <a:buFont typeface="Calibri"/>
              <a:buNone/>
            </a:pPr>
            <a:r>
              <a:rPr lang="en-US" sz="2200" b="0" i="0" u="none" strike="noStrike" cap="none" dirty="0">
                <a:solidFill>
                  <a:schemeClr val="dk1"/>
                </a:solidFill>
                <a:latin typeface="Calibri"/>
                <a:ea typeface="Calibri"/>
                <a:cs typeface="Calibri"/>
                <a:sym typeface="Calibri"/>
              </a:rPr>
              <a:t> products are in low and </a:t>
            </a:r>
            <a:endParaRPr lang="en-US" sz="2200" dirty="0"/>
          </a:p>
          <a:p>
            <a:pPr marL="0" marR="0" lvl="0" indent="0" algn="ctr" rtl="0">
              <a:spcBef>
                <a:spcPts val="0"/>
              </a:spcBef>
              <a:spcAft>
                <a:spcPts val="0"/>
              </a:spcAft>
              <a:buClr>
                <a:schemeClr val="dk1"/>
              </a:buClr>
              <a:buSzPts val="2000"/>
              <a:buFont typeface="Calibri"/>
              <a:buNone/>
            </a:pPr>
            <a:r>
              <a:rPr lang="en-US" sz="2200" b="0" i="0" u="none" strike="noStrike" cap="none" dirty="0">
                <a:solidFill>
                  <a:schemeClr val="dk1"/>
                </a:solidFill>
                <a:latin typeface="Calibri"/>
                <a:ea typeface="Calibri"/>
                <a:cs typeface="Calibri"/>
                <a:sym typeface="Calibri"/>
              </a:rPr>
              <a:t>middle-income countries</a:t>
            </a:r>
            <a:endParaRPr lang="en-US" sz="2200" dirty="0"/>
          </a:p>
        </p:txBody>
      </p:sp>
      <p:pic>
        <p:nvPicPr>
          <p:cNvPr id="104" name="Google Shape;104;p2"/>
          <p:cNvPicPr preferRelativeResize="0"/>
          <p:nvPr/>
        </p:nvPicPr>
        <p:blipFill rotWithShape="1">
          <a:blip r:embed="rId4">
            <a:alphaModFix/>
          </a:blip>
          <a:srcRect/>
          <a:stretch/>
        </p:blipFill>
        <p:spPr>
          <a:xfrm>
            <a:off x="6538787" y="1207683"/>
            <a:ext cx="4815013" cy="3085067"/>
          </a:xfrm>
          <a:prstGeom prst="rect">
            <a:avLst/>
          </a:prstGeom>
          <a:noFill/>
          <a:ln>
            <a:noFill/>
          </a:ln>
        </p:spPr>
      </p:pic>
      <p:sp>
        <p:nvSpPr>
          <p:cNvPr id="4" name="TextBox 3">
            <a:extLst>
              <a:ext uri="{FF2B5EF4-FFF2-40B4-BE49-F238E27FC236}">
                <a16:creationId xmlns:a16="http://schemas.microsoft.com/office/drawing/2014/main" id="{BEA667F2-AA0B-D921-2592-6382AA0448C7}"/>
              </a:ext>
            </a:extLst>
          </p:cNvPr>
          <p:cNvSpPr txBox="1"/>
          <p:nvPr/>
        </p:nvSpPr>
        <p:spPr>
          <a:xfrm>
            <a:off x="2678543" y="4284276"/>
            <a:ext cx="761747" cy="369332"/>
          </a:xfrm>
          <a:prstGeom prst="rect">
            <a:avLst/>
          </a:prstGeom>
          <a:noFill/>
        </p:spPr>
        <p:txBody>
          <a:bodyPr wrap="none" rtlCol="0">
            <a:spAutoFit/>
          </a:bodyPr>
          <a:lstStyle/>
          <a:p>
            <a:r>
              <a:rPr lang="en-US" dirty="0"/>
              <a:t>fig 1.3</a:t>
            </a:r>
            <a:endParaRPr lang="en-IN" dirty="0"/>
          </a:p>
        </p:txBody>
      </p:sp>
      <p:sp>
        <p:nvSpPr>
          <p:cNvPr id="5" name="TextBox 4">
            <a:extLst>
              <a:ext uri="{FF2B5EF4-FFF2-40B4-BE49-F238E27FC236}">
                <a16:creationId xmlns:a16="http://schemas.microsoft.com/office/drawing/2014/main" id="{21293FC6-18BE-E0F3-F407-D1E84B3C5956}"/>
              </a:ext>
            </a:extLst>
          </p:cNvPr>
          <p:cNvSpPr txBox="1"/>
          <p:nvPr/>
        </p:nvSpPr>
        <p:spPr>
          <a:xfrm>
            <a:off x="8376049" y="4269769"/>
            <a:ext cx="761747" cy="369332"/>
          </a:xfrm>
          <a:prstGeom prst="rect">
            <a:avLst/>
          </a:prstGeom>
          <a:noFill/>
        </p:spPr>
        <p:txBody>
          <a:bodyPr wrap="none" rtlCol="0">
            <a:spAutoFit/>
          </a:bodyPr>
          <a:lstStyle/>
          <a:p>
            <a:r>
              <a:rPr lang="en-US" dirty="0"/>
              <a:t>fig 1.4</a:t>
            </a:r>
            <a:endParaRPr lang="en-IN" dirty="0"/>
          </a:p>
        </p:txBody>
      </p:sp>
      <p:sp>
        <p:nvSpPr>
          <p:cNvPr id="7" name="TextBox 6">
            <a:extLst>
              <a:ext uri="{FF2B5EF4-FFF2-40B4-BE49-F238E27FC236}">
                <a16:creationId xmlns:a16="http://schemas.microsoft.com/office/drawing/2014/main" id="{CFA88ACA-55E0-7206-47A4-8FA2FBE9DE15}"/>
              </a:ext>
            </a:extLst>
          </p:cNvPr>
          <p:cNvSpPr txBox="1"/>
          <p:nvPr/>
        </p:nvSpPr>
        <p:spPr>
          <a:xfrm>
            <a:off x="1225142" y="4662083"/>
            <a:ext cx="3668550" cy="1446550"/>
          </a:xfrm>
          <a:prstGeom prst="rect">
            <a:avLst/>
          </a:prstGeom>
          <a:noFill/>
        </p:spPr>
        <p:txBody>
          <a:bodyPr wrap="square">
            <a:spAutoFit/>
          </a:bodyPr>
          <a:lstStyle/>
          <a:p>
            <a:pPr marL="0" marR="0" lvl="0" indent="0" algn="ctr" rtl="0">
              <a:spcBef>
                <a:spcPts val="0"/>
              </a:spcBef>
              <a:spcAft>
                <a:spcPts val="0"/>
              </a:spcAft>
              <a:buClr>
                <a:schemeClr val="dk1"/>
              </a:buClr>
              <a:buSzPts val="2000"/>
              <a:buFont typeface="Calibri"/>
              <a:buNone/>
            </a:pPr>
            <a:r>
              <a:rPr lang="en-US" sz="2200" b="0" i="0" u="none" strike="noStrike" cap="none" dirty="0">
                <a:solidFill>
                  <a:schemeClr val="dk1"/>
                </a:solidFill>
                <a:latin typeface="Calibri"/>
                <a:ea typeface="Calibri"/>
                <a:cs typeface="Calibri"/>
                <a:sym typeface="Calibri"/>
              </a:rPr>
              <a:t>About 1.3 billion people worldwide </a:t>
            </a:r>
            <a:endParaRPr lang="en-US" sz="2200" dirty="0"/>
          </a:p>
          <a:p>
            <a:pPr marL="0" marR="0" lvl="0" indent="0" algn="ctr" rtl="0">
              <a:spcBef>
                <a:spcPts val="0"/>
              </a:spcBef>
              <a:spcAft>
                <a:spcPts val="0"/>
              </a:spcAft>
              <a:buClr>
                <a:schemeClr val="dk1"/>
              </a:buClr>
              <a:buSzPts val="2000"/>
              <a:buFont typeface="Calibri"/>
              <a:buNone/>
            </a:pPr>
            <a:r>
              <a:rPr lang="en-US" sz="2200" b="0" i="0" u="none" strike="noStrike" cap="none" dirty="0">
                <a:solidFill>
                  <a:schemeClr val="dk1"/>
                </a:solidFill>
                <a:latin typeface="Calibri"/>
                <a:ea typeface="Calibri"/>
                <a:cs typeface="Calibri"/>
                <a:sym typeface="Calibri"/>
              </a:rPr>
              <a:t>use tobacco products to get rid of stress</a:t>
            </a:r>
            <a:endParaRPr lang="en-US" sz="2200" dirty="0"/>
          </a:p>
        </p:txBody>
      </p:sp>
      <p:sp>
        <p:nvSpPr>
          <p:cNvPr id="2" name="Slide Number Placeholder 1">
            <a:extLst>
              <a:ext uri="{FF2B5EF4-FFF2-40B4-BE49-F238E27FC236}">
                <a16:creationId xmlns:a16="http://schemas.microsoft.com/office/drawing/2014/main" id="{2717E415-0422-D5B3-29F0-2C9E258B1E93}"/>
              </a:ext>
            </a:extLst>
          </p:cNvPr>
          <p:cNvSpPr>
            <a:spLocks noGrp="1"/>
          </p:cNvSpPr>
          <p:nvPr>
            <p:ph type="sldNum" sz="quarter" idx="12"/>
          </p:nvPr>
        </p:nvSpPr>
        <p:spPr/>
        <p:txBody>
          <a:bodyPr/>
          <a:lstStyle/>
          <a:p>
            <a:fld id="{23173A45-893D-4061-9949-F89AD84E5A7A}" type="slidenum">
              <a:rPr lang="en-IN" smtClean="0"/>
              <a:t>3</a:t>
            </a:fld>
            <a:endParaRPr lang="en-IN"/>
          </a:p>
        </p:txBody>
      </p:sp>
      <p:sp>
        <p:nvSpPr>
          <p:cNvPr id="12" name="Google Shape;95;p2">
            <a:extLst>
              <a:ext uri="{FF2B5EF4-FFF2-40B4-BE49-F238E27FC236}">
                <a16:creationId xmlns:a16="http://schemas.microsoft.com/office/drawing/2014/main" id="{1CD9989E-92F2-2EE3-16B0-C825AA4AF13C}"/>
              </a:ext>
            </a:extLst>
          </p:cNvPr>
          <p:cNvSpPr txBox="1">
            <a:spLocks noGrp="1"/>
          </p:cNvSpPr>
          <p:nvPr>
            <p:ph type="title"/>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dirty="0"/>
              <a:t>Introduction</a:t>
            </a:r>
            <a:endParaRPr sz="3600" b="1" dirty="0"/>
          </a:p>
        </p:txBody>
      </p:sp>
      <p:pic>
        <p:nvPicPr>
          <p:cNvPr id="13" name="Picture 12">
            <a:extLst>
              <a:ext uri="{FF2B5EF4-FFF2-40B4-BE49-F238E27FC236}">
                <a16:creationId xmlns:a16="http://schemas.microsoft.com/office/drawing/2014/main" id="{30933193-04C0-44B4-A986-DD39EC2A4F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14" name="Straight Connector 13">
            <a:extLst>
              <a:ext uri="{FF2B5EF4-FFF2-40B4-BE49-F238E27FC236}">
                <a16:creationId xmlns:a16="http://schemas.microsoft.com/office/drawing/2014/main" id="{CC3D2880-9BA4-B2D1-7C40-3EF0DF1A7D88}"/>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527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2"/>
          <p:cNvSpPr/>
          <p:nvPr/>
        </p:nvSpPr>
        <p:spPr>
          <a:xfrm>
            <a:off x="6519672" y="1255248"/>
            <a:ext cx="5258197" cy="3429000"/>
          </a:xfrm>
          <a:prstGeom prst="rect">
            <a:avLst/>
          </a:prstGeom>
          <a:noFill/>
        </p:spPr>
        <p:txBody>
          <a:bodyPr wrap="square" lIns="0" tIns="0" rIns="0" bIns="0" rtlCol="0" anchor="t"/>
          <a:lstStyle/>
          <a:p>
            <a:pPr algn="just"/>
            <a:endParaRPr lang="en-US" sz="2200" dirty="0"/>
          </a:p>
        </p:txBody>
      </p:sp>
      <p:pic>
        <p:nvPicPr>
          <p:cNvPr id="4" name="Picture 3"/>
          <p:cNvPicPr>
            <a:picLocks noChangeAspect="1"/>
          </p:cNvPicPr>
          <p:nvPr/>
        </p:nvPicPr>
        <p:blipFill>
          <a:blip r:embed="rId3"/>
          <a:stretch>
            <a:fillRect/>
          </a:stretch>
        </p:blipFill>
        <p:spPr>
          <a:xfrm>
            <a:off x="3047555" y="1255248"/>
            <a:ext cx="6096889" cy="4633924"/>
          </a:xfrm>
          <a:prstGeom prst="rect">
            <a:avLst/>
          </a:prstGeom>
          <a:ln>
            <a:noFill/>
          </a:ln>
          <a:effectLst>
            <a:outerShdw blurRad="292100" dist="139700" dir="2700000" algn="tl" rotWithShape="0">
              <a:srgbClr val="333333">
                <a:alpha val="65000"/>
              </a:srgbClr>
            </a:outerShdw>
          </a:effectLst>
        </p:spPr>
      </p:pic>
      <p:sp>
        <p:nvSpPr>
          <p:cNvPr id="9" name="Text 0"/>
          <p:cNvSpPr/>
          <p:nvPr/>
        </p:nvSpPr>
        <p:spPr>
          <a:xfrm>
            <a:off x="433252" y="174480"/>
            <a:ext cx="10424160" cy="4160520"/>
          </a:xfrm>
          <a:prstGeom prst="rect">
            <a:avLst/>
          </a:prstGeom>
          <a:noFill/>
        </p:spPr>
        <p:txBody>
          <a:bodyPr wrap="square" lIns="0" tIns="0" rIns="0" bIns="0" rtlCol="0" anchor="t"/>
          <a:lstStyle/>
          <a:p>
            <a:pPr>
              <a:lnSpc>
                <a:spcPts val="3565"/>
              </a:lnSpc>
            </a:pPr>
            <a:endParaRPr lang="en-US" sz="3600" b="1" dirty="0">
              <a:solidFill>
                <a:srgbClr val="000000"/>
              </a:solidFill>
              <a:latin typeface="+mj-lt"/>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endParaRPr>
          </a:p>
          <a:p>
            <a:pPr algn="just">
              <a:lnSpc>
                <a:spcPts val="2520"/>
              </a:lnSpc>
            </a:pPr>
            <a:endParaRPr lang="en-US" sz="2400" dirty="0"/>
          </a:p>
          <a:p>
            <a:pPr algn="just">
              <a:lnSpc>
                <a:spcPts val="2520"/>
              </a:lnSpc>
            </a:pPr>
            <a:endParaRPr lang="en-US" sz="2800" dirty="0"/>
          </a:p>
          <a:p>
            <a:pPr algn="just">
              <a:lnSpc>
                <a:spcPts val="2520"/>
              </a:lnSpc>
            </a:pPr>
            <a:endParaRPr lang="en-US" sz="2800" dirty="0"/>
          </a:p>
          <a:p>
            <a:pPr algn="just">
              <a:lnSpc>
                <a:spcPts val="2520"/>
              </a:lnSpc>
            </a:pPr>
            <a:endParaRPr lang="en-US" sz="2800" dirty="0"/>
          </a:p>
        </p:txBody>
      </p:sp>
      <p:sp>
        <p:nvSpPr>
          <p:cNvPr id="2" name="TextBox 1">
            <a:extLst>
              <a:ext uri="{FF2B5EF4-FFF2-40B4-BE49-F238E27FC236}">
                <a16:creationId xmlns:a16="http://schemas.microsoft.com/office/drawing/2014/main" id="{72495599-C791-D8A8-EDE9-7009A24F77A8}"/>
              </a:ext>
            </a:extLst>
          </p:cNvPr>
          <p:cNvSpPr txBox="1"/>
          <p:nvPr/>
        </p:nvSpPr>
        <p:spPr>
          <a:xfrm>
            <a:off x="3040558" y="5970508"/>
            <a:ext cx="587020" cy="369332"/>
          </a:xfrm>
          <a:prstGeom prst="rect">
            <a:avLst/>
          </a:prstGeom>
          <a:noFill/>
        </p:spPr>
        <p:txBody>
          <a:bodyPr wrap="none" rtlCol="0">
            <a:spAutoFit/>
          </a:bodyPr>
          <a:lstStyle/>
          <a:p>
            <a:r>
              <a:rPr lang="en-US" dirty="0"/>
              <a:t>fig 4</a:t>
            </a:r>
            <a:endParaRPr lang="en-IN" dirty="0"/>
          </a:p>
        </p:txBody>
      </p:sp>
      <p:sp>
        <p:nvSpPr>
          <p:cNvPr id="3" name="Slide Number Placeholder 2">
            <a:extLst>
              <a:ext uri="{FF2B5EF4-FFF2-40B4-BE49-F238E27FC236}">
                <a16:creationId xmlns:a16="http://schemas.microsoft.com/office/drawing/2014/main" id="{8E6A94F8-0F45-20FE-8AAD-C71D42D128E0}"/>
              </a:ext>
            </a:extLst>
          </p:cNvPr>
          <p:cNvSpPr>
            <a:spLocks noGrp="1"/>
          </p:cNvSpPr>
          <p:nvPr>
            <p:ph type="sldNum" sz="quarter" idx="4294967295"/>
          </p:nvPr>
        </p:nvSpPr>
        <p:spPr/>
        <p:txBody>
          <a:bodyPr/>
          <a:lstStyle/>
          <a:p>
            <a:pPr algn="l"/>
            <a:fld id="{F7021451-1387-4CA6-816F-3879F97B5CBC}" type="slidenum">
              <a:rPr lang="en-US" b="0" smtClean="0"/>
              <a:t>30</a:t>
            </a:fld>
            <a:endParaRPr lang="en-US"/>
          </a:p>
        </p:txBody>
      </p:sp>
      <p:pic>
        <p:nvPicPr>
          <p:cNvPr id="5" name="Picture 4">
            <a:extLst>
              <a:ext uri="{FF2B5EF4-FFF2-40B4-BE49-F238E27FC236}">
                <a16:creationId xmlns:a16="http://schemas.microsoft.com/office/drawing/2014/main" id="{C554E15E-B2E6-F739-C130-76A8A66751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8107" y="0"/>
            <a:ext cx="2523893" cy="61144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6409044" y="1193102"/>
            <a:ext cx="5349704" cy="4247317"/>
          </a:xfrm>
          <a:prstGeom prst="roundRect">
            <a:avLst>
              <a:gd name="adj" fmla="val -28705"/>
            </a:avLst>
          </a:prstGeom>
          <a:solidFill>
            <a:srgbClr val="FFFFFF">
              <a:alpha val="0"/>
            </a:srgbClr>
          </a:solidFill>
        </p:spPr>
        <p:txBody>
          <a:bodyPr/>
          <a:lstStyle/>
          <a:p>
            <a:endParaRPr sz="2400"/>
          </a:p>
        </p:txBody>
      </p:sp>
      <p:sp>
        <p:nvSpPr>
          <p:cNvPr id="6" name="Text 2"/>
          <p:cNvSpPr/>
          <p:nvPr/>
        </p:nvSpPr>
        <p:spPr>
          <a:xfrm>
            <a:off x="479145" y="991056"/>
            <a:ext cx="11279603" cy="2849972"/>
          </a:xfrm>
          <a:prstGeom prst="rect">
            <a:avLst/>
          </a:prstGeom>
          <a:noFill/>
        </p:spPr>
        <p:txBody>
          <a:bodyPr wrap="square" lIns="0" tIns="0" rIns="0" bIns="0" rtlCol="0" anchor="t"/>
          <a:lstStyle/>
          <a:p>
            <a:pPr algn="just"/>
            <a:r>
              <a:rPr lang="en-US" sz="2200" b="1" dirty="0">
                <a:solidFill>
                  <a:srgbClr val="000000"/>
                </a:solidFill>
                <a:ea typeface="Carlito" pitchFamily="34" charset="-122"/>
                <a:cs typeface="Carlito" pitchFamily="34" charset="-120"/>
              </a:rPr>
              <a:t>Inference: </a:t>
            </a:r>
            <a:r>
              <a:rPr lang="en-US" sz="2200" dirty="0">
                <a:solidFill>
                  <a:srgbClr val="000000"/>
                </a:solidFill>
                <a:ea typeface="Carlito" pitchFamily="34" charset="-122"/>
                <a:cs typeface="Carlito" pitchFamily="34" charset="-120"/>
              </a:rPr>
              <a:t>The Bar plot can highlight which Region has higher or lower tobacco users.</a:t>
            </a:r>
            <a:endParaRPr lang="en-US" sz="2200" dirty="0"/>
          </a:p>
          <a:p>
            <a:pPr algn="just"/>
            <a:endParaRPr lang="en-US" sz="2200" dirty="0"/>
          </a:p>
          <a:p>
            <a:pPr algn="just"/>
            <a:r>
              <a:rPr lang="en-US" sz="2200" dirty="0">
                <a:solidFill>
                  <a:srgbClr val="000000"/>
                </a:solidFill>
                <a:ea typeface="Carlito" pitchFamily="34" charset="-122"/>
                <a:cs typeface="Carlito" pitchFamily="34" charset="-120"/>
              </a:rPr>
              <a:t>Reasoning: </a:t>
            </a:r>
            <a:endParaRPr lang="en-US" sz="2200" dirty="0"/>
          </a:p>
          <a:p>
            <a:pPr algn="just"/>
            <a:endParaRPr lang="en-US" sz="2200" dirty="0"/>
          </a:p>
          <a:p>
            <a:pPr marL="381000" indent="-381000" algn="just">
              <a:buFont typeface="Arial" panose="020B0604020202020204" pitchFamily="34" charset="0"/>
              <a:buChar char="•"/>
            </a:pPr>
            <a:r>
              <a:rPr lang="en-US" sz="2200" dirty="0">
                <a:solidFill/>
                <a:cs typeface="Carlito" panose="020B0604020202020204" charset="0"/>
              </a:rPr>
              <a:t>From the graph we can see that tobacco usage in rural areas is more than in urban areas.</a:t>
            </a:r>
          </a:p>
          <a:p>
            <a:pPr marL="381000" indent="-381000" algn="just">
              <a:buFont typeface="Arial" panose="020B0604020202020204" pitchFamily="34" charset="0"/>
              <a:buChar char="•"/>
            </a:pPr>
            <a:endParaRPr lang="en-US" sz="2200" dirty="0"/>
          </a:p>
          <a:p>
            <a:pPr marL="381000" indent="-381000" algn="just">
              <a:buSzPct val="100000"/>
              <a:buFont typeface="Arial" panose="020B0604020202020204" pitchFamily="34" charset="0"/>
              <a:buChar char="•"/>
            </a:pPr>
            <a:r>
              <a:rPr lang="en-US" sz="2200" dirty="0">
                <a:solidFill>
                  <a:srgbClr val="000000"/>
                </a:solidFill>
                <a:ea typeface="Carlito" pitchFamily="34" charset="-122"/>
                <a:cs typeface="Carlito" pitchFamily="34" charset="-120"/>
              </a:rPr>
              <a:t>Rural communities have less access to educational resources about the health risks associated with tobacco use. This lack of awareness contributes to higher rates of smoking.</a:t>
            </a:r>
            <a:endParaRPr lang="en-US" sz="2200" dirty="0"/>
          </a:p>
        </p:txBody>
      </p:sp>
      <p:sp>
        <p:nvSpPr>
          <p:cNvPr id="9" name="Text 0"/>
          <p:cNvSpPr/>
          <p:nvPr/>
        </p:nvSpPr>
        <p:spPr>
          <a:xfrm>
            <a:off x="433252" y="174480"/>
            <a:ext cx="2342801" cy="865855"/>
          </a:xfrm>
          <a:prstGeom prst="rect">
            <a:avLst/>
          </a:prstGeom>
          <a:noFill/>
        </p:spPr>
        <p:txBody>
          <a:bodyPr wrap="square" lIns="0" tIns="0" rIns="0" bIns="0" rtlCol="0" anchor="t"/>
          <a:lstStyle/>
          <a:p>
            <a:pPr>
              <a:lnSpc>
                <a:spcPts val="3565"/>
              </a:lnSpc>
            </a:pPr>
            <a:endParaRPr lang="en-US" sz="3600" b="1" dirty="0">
              <a:solidFill>
                <a:srgbClr val="000000"/>
              </a:solidFill>
              <a:latin typeface="+mj-lt"/>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endParaRPr>
          </a:p>
          <a:p>
            <a:pPr algn="just">
              <a:lnSpc>
                <a:spcPts val="2520"/>
              </a:lnSpc>
            </a:pPr>
            <a:endParaRPr lang="en-US" sz="2400" dirty="0"/>
          </a:p>
          <a:p>
            <a:pPr algn="just">
              <a:lnSpc>
                <a:spcPts val="2520"/>
              </a:lnSpc>
            </a:pPr>
            <a:endParaRPr lang="en-US" sz="2800" dirty="0"/>
          </a:p>
          <a:p>
            <a:pPr algn="just">
              <a:lnSpc>
                <a:spcPts val="2520"/>
              </a:lnSpc>
            </a:pPr>
            <a:endParaRPr lang="en-US" sz="2800" dirty="0"/>
          </a:p>
          <a:p>
            <a:pPr algn="just">
              <a:lnSpc>
                <a:spcPts val="2520"/>
              </a:lnSpc>
            </a:pPr>
            <a:endParaRPr lang="en-US" sz="2800" dirty="0"/>
          </a:p>
        </p:txBody>
      </p:sp>
      <p:sp>
        <p:nvSpPr>
          <p:cNvPr id="2" name="TextBox 1">
            <a:extLst>
              <a:ext uri="{FF2B5EF4-FFF2-40B4-BE49-F238E27FC236}">
                <a16:creationId xmlns:a16="http://schemas.microsoft.com/office/drawing/2014/main" id="{72495599-C791-D8A8-EDE9-7009A24F77A8}"/>
              </a:ext>
            </a:extLst>
          </p:cNvPr>
          <p:cNvSpPr txBox="1"/>
          <p:nvPr/>
        </p:nvSpPr>
        <p:spPr>
          <a:xfrm>
            <a:off x="3040558" y="5970508"/>
            <a:ext cx="587020" cy="369332"/>
          </a:xfrm>
          <a:prstGeom prst="rect">
            <a:avLst/>
          </a:prstGeom>
          <a:noFill/>
        </p:spPr>
        <p:txBody>
          <a:bodyPr wrap="none" rtlCol="0">
            <a:spAutoFit/>
          </a:bodyPr>
          <a:lstStyle/>
          <a:p>
            <a:r>
              <a:rPr lang="en-US" dirty="0"/>
              <a:t>fig 4</a:t>
            </a:r>
            <a:endParaRPr lang="en-IN" dirty="0"/>
          </a:p>
        </p:txBody>
      </p:sp>
      <p:sp>
        <p:nvSpPr>
          <p:cNvPr id="3" name="Slide Number Placeholder 2">
            <a:extLst>
              <a:ext uri="{FF2B5EF4-FFF2-40B4-BE49-F238E27FC236}">
                <a16:creationId xmlns:a16="http://schemas.microsoft.com/office/drawing/2014/main" id="{503709EB-0B53-118A-9738-7B9E670FAF72}"/>
              </a:ext>
            </a:extLst>
          </p:cNvPr>
          <p:cNvSpPr>
            <a:spLocks noGrp="1"/>
          </p:cNvSpPr>
          <p:nvPr>
            <p:ph type="sldNum" sz="quarter" idx="4294967295"/>
          </p:nvPr>
        </p:nvSpPr>
        <p:spPr/>
        <p:txBody>
          <a:bodyPr/>
          <a:lstStyle/>
          <a:p>
            <a:pPr algn="l"/>
            <a:fld id="{F7021451-1387-4CA6-816F-3879F97B5CBC}" type="slidenum">
              <a:rPr lang="en-US" b="0" smtClean="0"/>
              <a:t>31</a:t>
            </a:fld>
            <a:endParaRPr lang="en-US"/>
          </a:p>
        </p:txBody>
      </p:sp>
      <p:sp>
        <p:nvSpPr>
          <p:cNvPr id="7" name="Google Shape;95;p2">
            <a:extLst>
              <a:ext uri="{FF2B5EF4-FFF2-40B4-BE49-F238E27FC236}">
                <a16:creationId xmlns:a16="http://schemas.microsoft.com/office/drawing/2014/main" id="{79DF2224-001A-4A02-6145-E17049E48AD9}"/>
              </a:ext>
            </a:extLst>
          </p:cNvPr>
          <p:cNvSpPr txBox="1">
            <a:spLocks/>
          </p:cNvSpPr>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n-US" sz="3600" b="1" dirty="0"/>
              <a:t>Inference 4 :</a:t>
            </a:r>
          </a:p>
        </p:txBody>
      </p:sp>
      <p:pic>
        <p:nvPicPr>
          <p:cNvPr id="8" name="Picture 7">
            <a:extLst>
              <a:ext uri="{FF2B5EF4-FFF2-40B4-BE49-F238E27FC236}">
                <a16:creationId xmlns:a16="http://schemas.microsoft.com/office/drawing/2014/main" id="{853AACC8-C953-E5EA-9885-8E0249BE82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10" name="Straight Connector 9">
            <a:extLst>
              <a:ext uri="{FF2B5EF4-FFF2-40B4-BE49-F238E27FC236}">
                <a16:creationId xmlns:a16="http://schemas.microsoft.com/office/drawing/2014/main" id="{EE68BFD0-492F-4A76-0BE0-4D29E526D8F4}"/>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854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p:cNvSpPr/>
          <p:nvPr/>
        </p:nvSpPr>
        <p:spPr>
          <a:xfrm>
            <a:off x="433252" y="1110342"/>
            <a:ext cx="10424160" cy="3224657"/>
          </a:xfrm>
          <a:prstGeom prst="rect">
            <a:avLst/>
          </a:prstGeom>
          <a:noFill/>
        </p:spPr>
        <p:txBody>
          <a:bodyPr wrap="square" lIns="0" tIns="0" rIns="0" bIns="0" rtlCol="0" anchor="t"/>
          <a:lstStyle/>
          <a:p>
            <a:pPr>
              <a:lnSpc>
                <a:spcPts val="3565"/>
              </a:lnSpc>
            </a:pPr>
            <a:endParaRPr lang="en-US" sz="3600" b="1" dirty="0">
              <a:solidFill>
                <a:srgbClr val="000000"/>
              </a:solidFill>
              <a:latin typeface="+mj-lt"/>
              <a:ea typeface="Carlito" pitchFamily="34" charset="-122"/>
              <a:cs typeface="Carlito" pitchFamily="34" charset="-120"/>
            </a:endParaRPr>
          </a:p>
          <a:p>
            <a:pPr algn="just">
              <a:lnSpc>
                <a:spcPts val="2520"/>
              </a:lnSpc>
            </a:pPr>
            <a:r>
              <a:rPr lang="en-US" sz="3600" dirty="0"/>
              <a:t>	</a:t>
            </a: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endParaRPr>
          </a:p>
          <a:p>
            <a:pPr algn="just">
              <a:lnSpc>
                <a:spcPts val="2520"/>
              </a:lnSpc>
            </a:pPr>
            <a:endParaRPr lang="en-US" sz="2400" dirty="0"/>
          </a:p>
          <a:p>
            <a:pPr algn="just">
              <a:lnSpc>
                <a:spcPts val="2520"/>
              </a:lnSpc>
            </a:pPr>
            <a:endParaRPr lang="en-US" sz="2800" dirty="0"/>
          </a:p>
          <a:p>
            <a:pPr algn="just">
              <a:lnSpc>
                <a:spcPts val="2520"/>
              </a:lnSpc>
            </a:pPr>
            <a:endParaRPr lang="en-US" sz="2800" dirty="0"/>
          </a:p>
          <a:p>
            <a:pPr algn="just">
              <a:lnSpc>
                <a:spcPts val="2520"/>
              </a:lnSpc>
            </a:pPr>
            <a:endParaRPr lang="en-US" sz="2800" dirty="0"/>
          </a:p>
        </p:txBody>
      </p:sp>
      <p:sp>
        <p:nvSpPr>
          <p:cNvPr id="2" name="TextBox 1"/>
          <p:cNvSpPr txBox="1"/>
          <p:nvPr/>
        </p:nvSpPr>
        <p:spPr>
          <a:xfrm>
            <a:off x="883920" y="2905780"/>
            <a:ext cx="10424160" cy="1046440"/>
          </a:xfrm>
          <a:prstGeom prst="rect">
            <a:avLst/>
          </a:prstGeom>
          <a:noFill/>
        </p:spPr>
        <p:txBody>
          <a:bodyPr wrap="square" rtlCol="0">
            <a:spAutoFit/>
          </a:bodyPr>
          <a:lstStyle/>
          <a:p>
            <a:pPr algn="ctr"/>
            <a:r>
              <a:rPr lang="en-US" sz="2200" b="1" dirty="0"/>
              <a:t>How does exposure to tobacco in mass media influence the tobacco use </a:t>
            </a:r>
            <a:r>
              <a:rPr lang="en-US" sz="2200" b="1" dirty="0" err="1"/>
              <a:t>behaviour</a:t>
            </a:r>
            <a:r>
              <a:rPr lang="en-US" sz="2200" b="1" dirty="0"/>
              <a:t> of students?</a:t>
            </a:r>
            <a:endParaRPr lang="en-US" sz="2200" b="1" dirty="0">
              <a:solidFill>
                <a:srgbClr val="000000"/>
              </a:solidFill>
              <a:ea typeface="Carlito" pitchFamily="34" charset="-122"/>
              <a:cs typeface="Carlito" pitchFamily="34" charset="-120"/>
            </a:endParaRPr>
          </a:p>
          <a:p>
            <a:pPr algn="just"/>
            <a:endParaRPr lang="en-IN" dirty="0"/>
          </a:p>
        </p:txBody>
      </p:sp>
      <p:sp>
        <p:nvSpPr>
          <p:cNvPr id="3" name="Slide Number Placeholder 2">
            <a:extLst>
              <a:ext uri="{FF2B5EF4-FFF2-40B4-BE49-F238E27FC236}">
                <a16:creationId xmlns:a16="http://schemas.microsoft.com/office/drawing/2014/main" id="{804346B8-0D6D-387C-5852-974E83A2F839}"/>
              </a:ext>
            </a:extLst>
          </p:cNvPr>
          <p:cNvSpPr>
            <a:spLocks noGrp="1"/>
          </p:cNvSpPr>
          <p:nvPr>
            <p:ph type="sldNum" sz="quarter" idx="12"/>
          </p:nvPr>
        </p:nvSpPr>
        <p:spPr/>
        <p:txBody>
          <a:bodyPr/>
          <a:lstStyle/>
          <a:p>
            <a:fld id="{23173A45-893D-4061-9949-F89AD84E5A7A}" type="slidenum">
              <a:rPr lang="en-IN" smtClean="0"/>
              <a:t>32</a:t>
            </a:fld>
            <a:endParaRPr lang="en-IN"/>
          </a:p>
        </p:txBody>
      </p:sp>
      <p:sp>
        <p:nvSpPr>
          <p:cNvPr id="6" name="Google Shape;95;p2">
            <a:extLst>
              <a:ext uri="{FF2B5EF4-FFF2-40B4-BE49-F238E27FC236}">
                <a16:creationId xmlns:a16="http://schemas.microsoft.com/office/drawing/2014/main" id="{2D1FE9A4-C437-B9CF-B1BA-AA9BB9B15D95}"/>
              </a:ext>
            </a:extLst>
          </p:cNvPr>
          <p:cNvSpPr txBox="1">
            <a:spLocks/>
          </p:cNvSpPr>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n-US" sz="3600" b="1" dirty="0"/>
              <a:t>Inference 5 :</a:t>
            </a:r>
          </a:p>
        </p:txBody>
      </p:sp>
      <p:pic>
        <p:nvPicPr>
          <p:cNvPr id="7" name="Picture 6">
            <a:extLst>
              <a:ext uri="{FF2B5EF4-FFF2-40B4-BE49-F238E27FC236}">
                <a16:creationId xmlns:a16="http://schemas.microsoft.com/office/drawing/2014/main" id="{BB577573-3A49-A3EB-E3A5-2721F3DF58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8" name="Straight Connector 7">
            <a:extLst>
              <a:ext uri="{FF2B5EF4-FFF2-40B4-BE49-F238E27FC236}">
                <a16:creationId xmlns:a16="http://schemas.microsoft.com/office/drawing/2014/main" id="{F86760A7-8640-984D-4FAB-F6875812D048}"/>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61994" y="732472"/>
            <a:ext cx="8766675" cy="5701987"/>
          </a:xfrm>
          <a:prstGeom prst="rect">
            <a:avLst/>
          </a:prstGeom>
        </p:spPr>
      </p:pic>
      <p:sp>
        <p:nvSpPr>
          <p:cNvPr id="2" name="TextBox 1">
            <a:extLst>
              <a:ext uri="{FF2B5EF4-FFF2-40B4-BE49-F238E27FC236}">
                <a16:creationId xmlns:a16="http://schemas.microsoft.com/office/drawing/2014/main" id="{5C719DDA-7E0A-1B92-A6CB-9975D98E176C}"/>
              </a:ext>
            </a:extLst>
          </p:cNvPr>
          <p:cNvSpPr txBox="1"/>
          <p:nvPr/>
        </p:nvSpPr>
        <p:spPr>
          <a:xfrm>
            <a:off x="5351821" y="6434459"/>
            <a:ext cx="587020" cy="369332"/>
          </a:xfrm>
          <a:prstGeom prst="rect">
            <a:avLst/>
          </a:prstGeom>
          <a:noFill/>
        </p:spPr>
        <p:txBody>
          <a:bodyPr wrap="none" rtlCol="0">
            <a:spAutoFit/>
          </a:bodyPr>
          <a:lstStyle/>
          <a:p>
            <a:r>
              <a:rPr lang="en-US" dirty="0"/>
              <a:t>fig 5</a:t>
            </a:r>
            <a:endParaRPr lang="en-IN" dirty="0"/>
          </a:p>
        </p:txBody>
      </p:sp>
      <p:sp>
        <p:nvSpPr>
          <p:cNvPr id="5" name="Slide Number Placeholder 4">
            <a:extLst>
              <a:ext uri="{FF2B5EF4-FFF2-40B4-BE49-F238E27FC236}">
                <a16:creationId xmlns:a16="http://schemas.microsoft.com/office/drawing/2014/main" id="{335B71D9-EC09-2E9A-F0C4-68A9D10F3C65}"/>
              </a:ext>
            </a:extLst>
          </p:cNvPr>
          <p:cNvSpPr>
            <a:spLocks noGrp="1"/>
          </p:cNvSpPr>
          <p:nvPr>
            <p:ph type="sldNum" sz="quarter" idx="12"/>
          </p:nvPr>
        </p:nvSpPr>
        <p:spPr/>
        <p:txBody>
          <a:bodyPr/>
          <a:lstStyle/>
          <a:p>
            <a:fld id="{23173A45-893D-4061-9949-F89AD84E5A7A}" type="slidenum">
              <a:rPr lang="en-IN" smtClean="0"/>
              <a:t>33</a:t>
            </a:fld>
            <a:endParaRPr lang="en-IN"/>
          </a:p>
        </p:txBody>
      </p:sp>
      <p:pic>
        <p:nvPicPr>
          <p:cNvPr id="6" name="Picture 5">
            <a:extLst>
              <a:ext uri="{FF2B5EF4-FFF2-40B4-BE49-F238E27FC236}">
                <a16:creationId xmlns:a16="http://schemas.microsoft.com/office/drawing/2014/main" id="{40F88F17-50BC-4000-146E-14EAA6C25C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8107" y="0"/>
            <a:ext cx="2523893" cy="61144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7054" y="1034143"/>
            <a:ext cx="10792110" cy="3773302"/>
          </a:xfrm>
          <a:prstGeom prst="rect">
            <a:avLst/>
          </a:prstGeom>
          <a:noFill/>
        </p:spPr>
        <p:txBody>
          <a:bodyPr wrap="square" lIns="0" tIns="0" rIns="0" bIns="0" rtlCol="0" anchor="t"/>
          <a:lstStyle/>
          <a:p>
            <a:pPr algn="just">
              <a:lnSpc>
                <a:spcPts val="2520"/>
              </a:lnSpc>
            </a:pPr>
            <a:r>
              <a:rPr lang="en-US" sz="2200" dirty="0">
                <a:solidFill>
                  <a:srgbClr val="000000"/>
                </a:solidFill>
                <a:ea typeface="Carlito" pitchFamily="34" charset="-122"/>
                <a:cs typeface="Carlito" pitchFamily="34" charset="-120"/>
              </a:rPr>
              <a:t>Current Tobacco Usage vs. Impact of Media Exposure:</a:t>
            </a:r>
          </a:p>
          <a:p>
            <a:pPr algn="just">
              <a:lnSpc>
                <a:spcPts val="2520"/>
              </a:lnSpc>
            </a:pPr>
            <a:endParaRPr lang="en-US" sz="2200" dirty="0">
              <a:solidFill>
                <a:srgbClr val="000000"/>
              </a:solidFill>
              <a:ea typeface="Carlito" pitchFamily="34" charset="-122"/>
              <a:cs typeface="Carlito" pitchFamily="34" charset="-120"/>
            </a:endParaRPr>
          </a:p>
          <a:p>
            <a:pPr algn="just">
              <a:lnSpc>
                <a:spcPts val="2520"/>
              </a:lnSpc>
            </a:pPr>
            <a:r>
              <a:rPr lang="en-US" sz="2200" dirty="0">
                <a:solidFill>
                  <a:srgbClr val="000000"/>
                </a:solidFill>
                <a:ea typeface="Carlito" pitchFamily="34" charset="-122"/>
                <a:cs typeface="Carlito" pitchFamily="34" charset="-120"/>
              </a:rPr>
              <a:t>The scatter plot shows a positive correlation between exposure to tobacco advertising and the percentage of current tobacco users. </a:t>
            </a:r>
          </a:p>
          <a:p>
            <a:pPr algn="just">
              <a:lnSpc>
                <a:spcPts val="2520"/>
              </a:lnSpc>
            </a:pPr>
            <a:endParaRPr lang="en-US" sz="2200" dirty="0">
              <a:solidFill>
                <a:srgbClr val="000000"/>
              </a:solidFill>
              <a:ea typeface="Carlito" pitchFamily="34" charset="-122"/>
              <a:cs typeface="Carlito" pitchFamily="34" charset="-120"/>
            </a:endParaRPr>
          </a:p>
          <a:p>
            <a:pPr algn="just">
              <a:lnSpc>
                <a:spcPts val="2520"/>
              </a:lnSpc>
            </a:pPr>
            <a:r>
              <a:rPr lang="en-US" sz="2200" b="1" dirty="0">
                <a:solidFill>
                  <a:srgbClr val="000000"/>
                </a:solidFill>
                <a:ea typeface="Carlito" pitchFamily="34" charset="-122"/>
                <a:cs typeface="Carlito" pitchFamily="34" charset="-120"/>
              </a:rPr>
              <a:t>Inference: </a:t>
            </a:r>
            <a:r>
              <a:rPr lang="en-US" sz="2200" dirty="0">
                <a:solidFill>
                  <a:srgbClr val="000000"/>
                </a:solidFill>
                <a:ea typeface="Carlito" pitchFamily="34" charset="-122"/>
                <a:cs typeface="Carlito" pitchFamily="34" charset="-120"/>
              </a:rPr>
              <a:t>Increased exposure to tobacco advertising is associated with higher tobacco usage among students. </a:t>
            </a:r>
          </a:p>
          <a:p>
            <a:pPr algn="just">
              <a:lnSpc>
                <a:spcPts val="2520"/>
              </a:lnSpc>
            </a:pPr>
            <a:endParaRPr lang="en-US" sz="2200" dirty="0">
              <a:solidFill>
                <a:srgbClr val="000000"/>
              </a:solidFill>
              <a:ea typeface="Carlito" pitchFamily="34" charset="-122"/>
              <a:cs typeface="Carlito" pitchFamily="34" charset="-120"/>
            </a:endParaRPr>
          </a:p>
          <a:p>
            <a:pPr algn="just">
              <a:lnSpc>
                <a:spcPts val="2520"/>
              </a:lnSpc>
            </a:pPr>
            <a:r>
              <a:rPr lang="en-US" sz="2200" dirty="0">
                <a:solidFill>
                  <a:srgbClr val="000000"/>
                </a:solidFill>
                <a:ea typeface="Carlito" pitchFamily="34" charset="-122"/>
                <a:cs typeface="Carlito" pitchFamily="34" charset="-120"/>
              </a:rPr>
              <a:t>What can be done?</a:t>
            </a:r>
          </a:p>
          <a:p>
            <a:pPr algn="just">
              <a:lnSpc>
                <a:spcPts val="2520"/>
              </a:lnSpc>
            </a:pPr>
            <a:r>
              <a:rPr lang="en-US" sz="2200" dirty="0">
                <a:solidFill>
                  <a:srgbClr val="000000"/>
                </a:solidFill>
                <a:ea typeface="Carlito" pitchFamily="34" charset="-122"/>
                <a:cs typeface="Carlito" pitchFamily="34" charset="-120"/>
              </a:rPr>
              <a:t>Stricter regulations on tobacco advertising, especially in media accessible to youths, could help lower usage rates</a:t>
            </a: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cs typeface="Carlito" pitchFamily="34" charset="-120"/>
            </a:endParaRPr>
          </a:p>
          <a:p>
            <a:pPr algn="just">
              <a:lnSpc>
                <a:spcPts val="2520"/>
              </a:lnSpc>
            </a:pPr>
            <a:endParaRPr lang="en-US" sz="2400" dirty="0">
              <a:solidFill>
                <a:srgbClr val="000000"/>
              </a:solidFill>
              <a:ea typeface="Carlito" pitchFamily="34" charset="-122"/>
            </a:endParaRPr>
          </a:p>
          <a:p>
            <a:pPr algn="just">
              <a:lnSpc>
                <a:spcPts val="2520"/>
              </a:lnSpc>
            </a:pPr>
            <a:endParaRPr lang="en-US" sz="2400" dirty="0"/>
          </a:p>
          <a:p>
            <a:pPr algn="just">
              <a:lnSpc>
                <a:spcPts val="2520"/>
              </a:lnSpc>
            </a:pPr>
            <a:endParaRPr lang="en-US" sz="2800" dirty="0"/>
          </a:p>
          <a:p>
            <a:pPr algn="just">
              <a:lnSpc>
                <a:spcPts val="2520"/>
              </a:lnSpc>
            </a:pPr>
            <a:endParaRPr lang="en-US" sz="2800" dirty="0"/>
          </a:p>
          <a:p>
            <a:pPr algn="just">
              <a:lnSpc>
                <a:spcPts val="2520"/>
              </a:lnSpc>
            </a:pPr>
            <a:endParaRPr lang="en-US" sz="2800" dirty="0"/>
          </a:p>
        </p:txBody>
      </p:sp>
      <p:sp>
        <p:nvSpPr>
          <p:cNvPr id="3" name="Slide Number Placeholder 2">
            <a:extLst>
              <a:ext uri="{FF2B5EF4-FFF2-40B4-BE49-F238E27FC236}">
                <a16:creationId xmlns:a16="http://schemas.microsoft.com/office/drawing/2014/main" id="{919499FE-FEBA-7F2E-CF57-74009461189F}"/>
              </a:ext>
            </a:extLst>
          </p:cNvPr>
          <p:cNvSpPr>
            <a:spLocks noGrp="1"/>
          </p:cNvSpPr>
          <p:nvPr>
            <p:ph type="sldNum" sz="quarter" idx="12"/>
          </p:nvPr>
        </p:nvSpPr>
        <p:spPr/>
        <p:txBody>
          <a:bodyPr/>
          <a:lstStyle/>
          <a:p>
            <a:fld id="{23173A45-893D-4061-9949-F89AD84E5A7A}" type="slidenum">
              <a:rPr lang="en-IN" smtClean="0"/>
              <a:t>34</a:t>
            </a:fld>
            <a:endParaRPr lang="en-IN"/>
          </a:p>
        </p:txBody>
      </p:sp>
      <p:sp>
        <p:nvSpPr>
          <p:cNvPr id="5" name="Google Shape;95;p2">
            <a:extLst>
              <a:ext uri="{FF2B5EF4-FFF2-40B4-BE49-F238E27FC236}">
                <a16:creationId xmlns:a16="http://schemas.microsoft.com/office/drawing/2014/main" id="{A1AF7492-C04A-49E2-B46B-AE024FA706D4}"/>
              </a:ext>
            </a:extLst>
          </p:cNvPr>
          <p:cNvSpPr txBox="1">
            <a:spLocks/>
          </p:cNvSpPr>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n-US" sz="3600" b="1" dirty="0"/>
              <a:t>Inference 5 :</a:t>
            </a:r>
          </a:p>
        </p:txBody>
      </p:sp>
      <p:pic>
        <p:nvPicPr>
          <p:cNvPr id="6" name="Picture 5">
            <a:extLst>
              <a:ext uri="{FF2B5EF4-FFF2-40B4-BE49-F238E27FC236}">
                <a16:creationId xmlns:a16="http://schemas.microsoft.com/office/drawing/2014/main" id="{5960EE46-196F-0FF5-21EE-66F14CDFF1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7" name="Straight Connector 6">
            <a:extLst>
              <a:ext uri="{FF2B5EF4-FFF2-40B4-BE49-F238E27FC236}">
                <a16:creationId xmlns:a16="http://schemas.microsoft.com/office/drawing/2014/main" id="{6BC36C48-03BA-F01E-8998-0F7E2C55A7F0}"/>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3252" y="1329070"/>
            <a:ext cx="10424160" cy="5382626"/>
          </a:xfrm>
          <a:prstGeom prst="rect">
            <a:avLst/>
          </a:prstGeom>
          <a:noFill/>
        </p:spPr>
        <p:txBody>
          <a:bodyPr wrap="square" lIns="0" tIns="0" rIns="0" bIns="0" rtlCol="0" anchor="t"/>
          <a:lstStyle/>
          <a:p>
            <a:pPr>
              <a:lnSpc>
                <a:spcPts val="3565"/>
              </a:lnSpc>
            </a:pPr>
            <a:endParaRPr lang="en-US" sz="3600" b="1" dirty="0">
              <a:solidFill>
                <a:srgbClr val="000000"/>
              </a:solidFill>
              <a:latin typeface="+mj-lt"/>
              <a:ea typeface="Carlito" pitchFamily="34" charset="-122"/>
              <a:cs typeface="Carlito" pitchFamily="34" charset="-120"/>
            </a:endParaRPr>
          </a:p>
          <a:p>
            <a:pPr algn="just">
              <a:lnSpc>
                <a:spcPts val="2520"/>
              </a:lnSpc>
            </a:pPr>
            <a:endParaRPr lang="en-US" sz="2800" dirty="0"/>
          </a:p>
          <a:p>
            <a:pPr algn="just">
              <a:lnSpc>
                <a:spcPts val="2520"/>
              </a:lnSpc>
            </a:pPr>
            <a:endParaRPr lang="en-US" sz="2800" dirty="0"/>
          </a:p>
          <a:p>
            <a:pPr algn="just">
              <a:lnSpc>
                <a:spcPts val="2520"/>
              </a:lnSpc>
            </a:pPr>
            <a:endParaRPr lang="en-US" sz="2800" dirty="0"/>
          </a:p>
        </p:txBody>
      </p:sp>
      <p:sp>
        <p:nvSpPr>
          <p:cNvPr id="4" name="TextBox 3"/>
          <p:cNvSpPr txBox="1"/>
          <p:nvPr/>
        </p:nvSpPr>
        <p:spPr>
          <a:xfrm>
            <a:off x="2458690" y="3059668"/>
            <a:ext cx="7274620" cy="707886"/>
          </a:xfrm>
          <a:prstGeom prst="rect">
            <a:avLst/>
          </a:prstGeom>
          <a:noFill/>
        </p:spPr>
        <p:txBody>
          <a:bodyPr wrap="none" rtlCol="0">
            <a:spAutoFit/>
          </a:bodyPr>
          <a:lstStyle/>
          <a:p>
            <a:pPr algn="just"/>
            <a:r>
              <a:rPr lang="en-US" sz="2200" b="1" dirty="0"/>
              <a:t>In which age group do most people start smoking cigarettes?</a:t>
            </a:r>
          </a:p>
          <a:p>
            <a:endParaRPr lang="en-IN" dirty="0"/>
          </a:p>
        </p:txBody>
      </p:sp>
      <p:sp>
        <p:nvSpPr>
          <p:cNvPr id="3" name="Slide Number Placeholder 2">
            <a:extLst>
              <a:ext uri="{FF2B5EF4-FFF2-40B4-BE49-F238E27FC236}">
                <a16:creationId xmlns:a16="http://schemas.microsoft.com/office/drawing/2014/main" id="{C94E43CB-48D3-4DDD-F88A-57EBF1A142D8}"/>
              </a:ext>
            </a:extLst>
          </p:cNvPr>
          <p:cNvSpPr>
            <a:spLocks noGrp="1"/>
          </p:cNvSpPr>
          <p:nvPr>
            <p:ph type="sldNum" sz="quarter" idx="12"/>
          </p:nvPr>
        </p:nvSpPr>
        <p:spPr/>
        <p:txBody>
          <a:bodyPr/>
          <a:lstStyle/>
          <a:p>
            <a:fld id="{23173A45-893D-4061-9949-F89AD84E5A7A}" type="slidenum">
              <a:rPr lang="en-IN" smtClean="0"/>
              <a:t>35</a:t>
            </a:fld>
            <a:endParaRPr lang="en-IN"/>
          </a:p>
        </p:txBody>
      </p:sp>
      <p:sp>
        <p:nvSpPr>
          <p:cNvPr id="6" name="Google Shape;95;p2">
            <a:extLst>
              <a:ext uri="{FF2B5EF4-FFF2-40B4-BE49-F238E27FC236}">
                <a16:creationId xmlns:a16="http://schemas.microsoft.com/office/drawing/2014/main" id="{8FAE9021-50F4-B834-E881-B76CD7409713}"/>
              </a:ext>
            </a:extLst>
          </p:cNvPr>
          <p:cNvSpPr txBox="1">
            <a:spLocks/>
          </p:cNvSpPr>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n-US" sz="3600" b="1" dirty="0"/>
              <a:t>Inference 6 :</a:t>
            </a:r>
          </a:p>
        </p:txBody>
      </p:sp>
      <p:pic>
        <p:nvPicPr>
          <p:cNvPr id="7" name="Picture 6">
            <a:extLst>
              <a:ext uri="{FF2B5EF4-FFF2-40B4-BE49-F238E27FC236}">
                <a16:creationId xmlns:a16="http://schemas.microsoft.com/office/drawing/2014/main" id="{ADEEF46D-30F3-4B0A-02FA-055F544C93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8" name="Straight Connector 7">
            <a:extLst>
              <a:ext uri="{FF2B5EF4-FFF2-40B4-BE49-F238E27FC236}">
                <a16:creationId xmlns:a16="http://schemas.microsoft.com/office/drawing/2014/main" id="{3EFB5B9A-8F7B-3E63-7EAC-052DDD528073}"/>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3252" y="174480"/>
            <a:ext cx="10424160" cy="6537216"/>
          </a:xfrm>
          <a:prstGeom prst="rect">
            <a:avLst/>
          </a:prstGeom>
          <a:noFill/>
        </p:spPr>
        <p:txBody>
          <a:bodyPr wrap="square" lIns="0" tIns="0" rIns="0" bIns="0" rtlCol="0" anchor="t"/>
          <a:lstStyle/>
          <a:p>
            <a:pPr algn="just">
              <a:lnSpc>
                <a:spcPts val="2520"/>
              </a:lnSpc>
            </a:pPr>
            <a:endParaRPr lang="en-US" sz="2800" dirty="0"/>
          </a:p>
          <a:p>
            <a:pPr algn="just">
              <a:lnSpc>
                <a:spcPts val="2520"/>
              </a:lnSpc>
            </a:pPr>
            <a:endParaRPr lang="en-US" sz="2800" dirty="0"/>
          </a:p>
        </p:txBody>
      </p:sp>
      <p:pic>
        <p:nvPicPr>
          <p:cNvPr id="4" name="Picture 3"/>
          <p:cNvPicPr>
            <a:picLocks noChangeAspect="1"/>
          </p:cNvPicPr>
          <p:nvPr>
            <p:custDataLst>
              <p:tags r:id="rId1"/>
            </p:custDataLst>
          </p:nvPr>
        </p:nvPicPr>
        <p:blipFill>
          <a:blip r:embed="rId3"/>
          <a:stretch>
            <a:fillRect/>
          </a:stretch>
        </p:blipFill>
        <p:spPr>
          <a:xfrm>
            <a:off x="1843405" y="470929"/>
            <a:ext cx="8138795" cy="6174740"/>
          </a:xfrm>
          <a:prstGeom prst="rect">
            <a:avLst/>
          </a:prstGeom>
        </p:spPr>
      </p:pic>
      <p:sp>
        <p:nvSpPr>
          <p:cNvPr id="3" name="TextBox 2">
            <a:extLst>
              <a:ext uri="{FF2B5EF4-FFF2-40B4-BE49-F238E27FC236}">
                <a16:creationId xmlns:a16="http://schemas.microsoft.com/office/drawing/2014/main" id="{CFA0D51B-417B-CF7D-263B-5B6C1B242B1E}"/>
              </a:ext>
            </a:extLst>
          </p:cNvPr>
          <p:cNvSpPr txBox="1"/>
          <p:nvPr/>
        </p:nvSpPr>
        <p:spPr>
          <a:xfrm>
            <a:off x="5802490" y="6494017"/>
            <a:ext cx="587020" cy="369332"/>
          </a:xfrm>
          <a:prstGeom prst="rect">
            <a:avLst/>
          </a:prstGeom>
          <a:noFill/>
        </p:spPr>
        <p:txBody>
          <a:bodyPr wrap="none" rtlCol="0">
            <a:spAutoFit/>
          </a:bodyPr>
          <a:lstStyle/>
          <a:p>
            <a:r>
              <a:rPr lang="en-US" dirty="0"/>
              <a:t>fig 6</a:t>
            </a:r>
            <a:endParaRPr lang="en-IN" dirty="0"/>
          </a:p>
        </p:txBody>
      </p:sp>
      <p:sp>
        <p:nvSpPr>
          <p:cNvPr id="5" name="Slide Number Placeholder 4">
            <a:extLst>
              <a:ext uri="{FF2B5EF4-FFF2-40B4-BE49-F238E27FC236}">
                <a16:creationId xmlns:a16="http://schemas.microsoft.com/office/drawing/2014/main" id="{54DEF7EF-9B81-7E07-5A78-7A8C93BE252E}"/>
              </a:ext>
            </a:extLst>
          </p:cNvPr>
          <p:cNvSpPr>
            <a:spLocks noGrp="1"/>
          </p:cNvSpPr>
          <p:nvPr>
            <p:ph type="sldNum" sz="quarter" idx="12"/>
          </p:nvPr>
        </p:nvSpPr>
        <p:spPr/>
        <p:txBody>
          <a:bodyPr/>
          <a:lstStyle/>
          <a:p>
            <a:fld id="{23173A45-893D-4061-9949-F89AD84E5A7A}" type="slidenum">
              <a:rPr lang="en-IN" smtClean="0"/>
              <a:t>36</a:t>
            </a:fld>
            <a:endParaRPr lang="en-IN"/>
          </a:p>
        </p:txBody>
      </p:sp>
      <p:pic>
        <p:nvPicPr>
          <p:cNvPr id="6" name="Picture 5">
            <a:extLst>
              <a:ext uri="{FF2B5EF4-FFF2-40B4-BE49-F238E27FC236}">
                <a16:creationId xmlns:a16="http://schemas.microsoft.com/office/drawing/2014/main" id="{6FF1FB40-4F7C-A149-313B-C2E201C1E6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8107" y="0"/>
            <a:ext cx="2523893" cy="61144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1319" y="1035200"/>
            <a:ext cx="10424160" cy="1615702"/>
          </a:xfrm>
          <a:prstGeom prst="rect">
            <a:avLst/>
          </a:prstGeom>
          <a:noFill/>
        </p:spPr>
        <p:txBody>
          <a:bodyPr wrap="square" lIns="0" tIns="0" rIns="0" bIns="0" rtlCol="0" anchor="t"/>
          <a:lstStyle/>
          <a:p>
            <a:pPr algn="just">
              <a:lnSpc>
                <a:spcPts val="2520"/>
              </a:lnSpc>
            </a:pPr>
            <a:r>
              <a:rPr lang="en-US" sz="2200" dirty="0">
                <a:solidFill>
                  <a:srgbClr val="000000"/>
                </a:solidFill>
                <a:ea typeface="Carlito" pitchFamily="34" charset="-122"/>
                <a:cs typeface="Carlito" pitchFamily="34" charset="-120"/>
              </a:rPr>
              <a:t>The boxplot shows the relation between the Age of initiation of cigarettes and regions of India.</a:t>
            </a:r>
          </a:p>
          <a:p>
            <a:pPr algn="just">
              <a:lnSpc>
                <a:spcPts val="2520"/>
              </a:lnSpc>
            </a:pPr>
            <a:endParaRPr lang="en-US" sz="2200" dirty="0">
              <a:solidFill>
                <a:srgbClr val="000000"/>
              </a:solidFill>
              <a:ea typeface="Carlito" pitchFamily="34" charset="-122"/>
              <a:cs typeface="Carlito" pitchFamily="34" charset="-120"/>
            </a:endParaRPr>
          </a:p>
          <a:p>
            <a:pPr algn="just">
              <a:lnSpc>
                <a:spcPts val="2520"/>
              </a:lnSpc>
            </a:pPr>
            <a:r>
              <a:rPr lang="en-US" sz="2200" b="1" dirty="0">
                <a:solidFill>
                  <a:srgbClr val="000000"/>
                </a:solidFill>
                <a:ea typeface="Carlito" pitchFamily="34" charset="-122"/>
                <a:cs typeface="Carlito" pitchFamily="34" charset="-120"/>
              </a:rPr>
              <a:t>Inference: </a:t>
            </a:r>
            <a:r>
              <a:rPr lang="en-US" sz="2200" dirty="0">
                <a:solidFill>
                  <a:srgbClr val="000000"/>
                </a:solidFill>
                <a:ea typeface="Carlito" pitchFamily="34" charset="-122"/>
                <a:cs typeface="Carlito" pitchFamily="34" charset="-120"/>
              </a:rPr>
              <a:t>The age band of 10 to 12.5 years is the age group where most people start smoking. However, it is even lower in central and north India.</a:t>
            </a:r>
            <a:endParaRPr lang="en-US" sz="2200" dirty="0"/>
          </a:p>
          <a:p>
            <a:pPr algn="just">
              <a:lnSpc>
                <a:spcPts val="2520"/>
              </a:lnSpc>
            </a:pPr>
            <a:endParaRPr lang="en-US" sz="2200" dirty="0"/>
          </a:p>
          <a:p>
            <a:pPr algn="just">
              <a:lnSpc>
                <a:spcPts val="2520"/>
              </a:lnSpc>
            </a:pPr>
            <a:endParaRPr lang="en-US" sz="2800" dirty="0"/>
          </a:p>
        </p:txBody>
      </p:sp>
      <p:sp>
        <p:nvSpPr>
          <p:cNvPr id="3" name="Slide Number Placeholder 2">
            <a:extLst>
              <a:ext uri="{FF2B5EF4-FFF2-40B4-BE49-F238E27FC236}">
                <a16:creationId xmlns:a16="http://schemas.microsoft.com/office/drawing/2014/main" id="{E8676E0B-D9CC-6D64-6781-58F94221FE28}"/>
              </a:ext>
            </a:extLst>
          </p:cNvPr>
          <p:cNvSpPr>
            <a:spLocks noGrp="1"/>
          </p:cNvSpPr>
          <p:nvPr>
            <p:ph type="sldNum" sz="quarter" idx="12"/>
          </p:nvPr>
        </p:nvSpPr>
        <p:spPr/>
        <p:txBody>
          <a:bodyPr/>
          <a:lstStyle/>
          <a:p>
            <a:fld id="{23173A45-893D-4061-9949-F89AD84E5A7A}" type="slidenum">
              <a:rPr lang="en-IN" smtClean="0"/>
              <a:t>37</a:t>
            </a:fld>
            <a:endParaRPr lang="en-IN"/>
          </a:p>
        </p:txBody>
      </p:sp>
      <p:sp>
        <p:nvSpPr>
          <p:cNvPr id="5" name="Google Shape;95;p2">
            <a:extLst>
              <a:ext uri="{FF2B5EF4-FFF2-40B4-BE49-F238E27FC236}">
                <a16:creationId xmlns:a16="http://schemas.microsoft.com/office/drawing/2014/main" id="{770B30A2-B9B9-28E1-627E-5475147184AD}"/>
              </a:ext>
            </a:extLst>
          </p:cNvPr>
          <p:cNvSpPr txBox="1">
            <a:spLocks/>
          </p:cNvSpPr>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n-US" sz="3600" b="1" dirty="0"/>
              <a:t>Inference 6 :</a:t>
            </a:r>
          </a:p>
        </p:txBody>
      </p:sp>
      <p:pic>
        <p:nvPicPr>
          <p:cNvPr id="6" name="Picture 5">
            <a:extLst>
              <a:ext uri="{FF2B5EF4-FFF2-40B4-BE49-F238E27FC236}">
                <a16:creationId xmlns:a16="http://schemas.microsoft.com/office/drawing/2014/main" id="{918A473D-DD03-9D14-003F-865E329008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7" name="Straight Connector 6">
            <a:extLst>
              <a:ext uri="{FF2B5EF4-FFF2-40B4-BE49-F238E27FC236}">
                <a16:creationId xmlns:a16="http://schemas.microsoft.com/office/drawing/2014/main" id="{23D32C53-65AA-4AC0-E24C-8EA098ECA961}"/>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24C1C7-1382-D8E5-4FBD-335F986092E6}"/>
              </a:ext>
            </a:extLst>
          </p:cNvPr>
          <p:cNvSpPr>
            <a:spLocks noGrp="1"/>
          </p:cNvSpPr>
          <p:nvPr>
            <p:ph type="sldNum" sz="quarter" idx="4294967295"/>
          </p:nvPr>
        </p:nvSpPr>
        <p:spPr/>
        <p:txBody>
          <a:bodyPr/>
          <a:lstStyle/>
          <a:p>
            <a:pPr algn="l"/>
            <a:fld id="{F7021451-1387-4CA6-816F-3879F97B5CBC}" type="slidenum">
              <a:rPr lang="en-US" b="0" smtClean="0"/>
              <a:t>38</a:t>
            </a:fld>
            <a:endParaRPr lang="en-US"/>
          </a:p>
        </p:txBody>
      </p:sp>
      <p:sp>
        <p:nvSpPr>
          <p:cNvPr id="3" name="Google Shape;95;p2">
            <a:extLst>
              <a:ext uri="{FF2B5EF4-FFF2-40B4-BE49-F238E27FC236}">
                <a16:creationId xmlns:a16="http://schemas.microsoft.com/office/drawing/2014/main" id="{2A20E50F-23F5-0324-EAA9-D554B5091CDD}"/>
              </a:ext>
            </a:extLst>
          </p:cNvPr>
          <p:cNvSpPr txBox="1">
            <a:spLocks/>
          </p:cNvSpPr>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n-US" sz="3600" b="1" dirty="0"/>
              <a:t>Conclusion</a:t>
            </a:r>
          </a:p>
        </p:txBody>
      </p:sp>
      <p:pic>
        <p:nvPicPr>
          <p:cNvPr id="4" name="Picture 3">
            <a:extLst>
              <a:ext uri="{FF2B5EF4-FFF2-40B4-BE49-F238E27FC236}">
                <a16:creationId xmlns:a16="http://schemas.microsoft.com/office/drawing/2014/main" id="{CF57BAB8-FC9B-6735-B4F7-5FDA68071D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5" name="Straight Connector 4">
            <a:extLst>
              <a:ext uri="{FF2B5EF4-FFF2-40B4-BE49-F238E27FC236}">
                <a16:creationId xmlns:a16="http://schemas.microsoft.com/office/drawing/2014/main" id="{1F26D3F8-AB00-2C37-050B-3E5A86BA1181}"/>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B9447E4-833D-1790-2C22-72DCBD2B1E33}"/>
              </a:ext>
            </a:extLst>
          </p:cNvPr>
          <p:cNvSpPr txBox="1"/>
          <p:nvPr/>
        </p:nvSpPr>
        <p:spPr>
          <a:xfrm>
            <a:off x="239485" y="751110"/>
            <a:ext cx="11702143" cy="5847755"/>
          </a:xfrm>
          <a:prstGeom prst="rect">
            <a:avLst/>
          </a:prstGeom>
          <a:noFill/>
        </p:spPr>
        <p:txBody>
          <a:bodyPr wrap="square">
            <a:spAutoFit/>
          </a:bodyPr>
          <a:lstStyle/>
          <a:p>
            <a:pPr algn="just"/>
            <a:r>
              <a:rPr lang="en-US" sz="2200" dirty="0"/>
              <a:t>The analysis of tobacco usage among youth reveals critical insights that necessitate immediate action. Tobacco use remains a significant health risk, especially prevalent in low and middle-income countries, with a substantial portion of users starting at a young age.</a:t>
            </a:r>
          </a:p>
          <a:p>
            <a:pPr algn="just"/>
            <a:r>
              <a:rPr lang="en-US" sz="2200" dirty="0"/>
              <a:t>From the data analyzed:</a:t>
            </a:r>
          </a:p>
          <a:p>
            <a:pPr algn="just"/>
            <a:endParaRPr lang="en-US" sz="2200" dirty="0"/>
          </a:p>
          <a:p>
            <a:pPr marL="342900" indent="-342900" algn="just">
              <a:buFont typeface="Arial" panose="020B0604020202020204" pitchFamily="34" charset="0"/>
              <a:buChar char="•"/>
            </a:pPr>
            <a:r>
              <a:rPr lang="en-US" sz="2200" b="1" dirty="0"/>
              <a:t>High Prevalence Areas</a:t>
            </a:r>
            <a:r>
              <a:rPr lang="en-US" sz="2200" dirty="0"/>
              <a:t>: Rural areas exhibit higher tobacco usage compared to urban areas, indicating a need for targeted education and intervention programs in these regions.</a:t>
            </a:r>
          </a:p>
          <a:p>
            <a:pPr algn="just"/>
            <a:endParaRPr lang="en-US" sz="2200" dirty="0"/>
          </a:p>
          <a:p>
            <a:pPr marL="342900" indent="-342900" algn="just">
              <a:buFont typeface="Arial" panose="020B0604020202020204" pitchFamily="34" charset="0"/>
              <a:buChar char="•"/>
            </a:pPr>
            <a:r>
              <a:rPr lang="en-US" sz="2200" b="1" dirty="0"/>
              <a:t>Media Influence</a:t>
            </a:r>
            <a:r>
              <a:rPr lang="en-US" sz="2200" dirty="0"/>
              <a:t>: There is a strong positive correlation between exposure to tobacco advertising and increased usage among students, suggesting that stricter regulations on tobacco advertisements, especially those accessible to youth, are imperative.</a:t>
            </a:r>
          </a:p>
          <a:p>
            <a:pPr marL="342900" indent="-342900" algn="just">
              <a:buFont typeface="Arial" panose="020B0604020202020204" pitchFamily="34" charset="0"/>
              <a:buChar char="•"/>
            </a:pPr>
            <a:endParaRPr lang="en-US" sz="2200" dirty="0"/>
          </a:p>
          <a:p>
            <a:pPr marL="342900" indent="-342900" algn="just">
              <a:buFont typeface="Arial" panose="020B0604020202020204" pitchFamily="34" charset="0"/>
              <a:buChar char="•"/>
            </a:pPr>
            <a:r>
              <a:rPr lang="en-US" sz="2200" b="1" dirty="0"/>
              <a:t>Successful Quit Strategies</a:t>
            </a:r>
            <a:r>
              <a:rPr lang="en-US" sz="2200" dirty="0"/>
              <a:t>: States like Himachal Pradesh have shown notable success in reducing tobacco usage. Understanding and replicating their strategies could be beneficial for other regions.</a:t>
            </a:r>
          </a:p>
          <a:p>
            <a:pPr marL="342900" indent="-342900" algn="just">
              <a:buFont typeface="Arial" panose="020B0604020202020204" pitchFamily="34" charset="0"/>
              <a:buChar char="•"/>
            </a:pPr>
            <a:endParaRPr lang="en-US" sz="2200" dirty="0"/>
          </a:p>
          <a:p>
            <a:pPr marL="342900" indent="-342900" algn="just">
              <a:buFont typeface="Arial" panose="020B0604020202020204" pitchFamily="34" charset="0"/>
              <a:buChar char="•"/>
            </a:pPr>
            <a:r>
              <a:rPr lang="en-US" sz="2200" b="1" dirty="0"/>
              <a:t>Age of Initiation</a:t>
            </a:r>
            <a:r>
              <a:rPr lang="en-US" sz="2200" dirty="0"/>
              <a:t>: Most individuals start smoking between the ages of 10 to 12.5 years, which points to the necessity for preventive measures to be introduced at an even younger age.</a:t>
            </a:r>
          </a:p>
        </p:txBody>
      </p:sp>
    </p:spTree>
    <p:extLst>
      <p:ext uri="{BB962C8B-B14F-4D97-AF65-F5344CB8AC3E}">
        <p14:creationId xmlns:p14="http://schemas.microsoft.com/office/powerpoint/2010/main" val="2667961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24C1C7-1382-D8E5-4FBD-335F986092E6}"/>
              </a:ext>
            </a:extLst>
          </p:cNvPr>
          <p:cNvSpPr>
            <a:spLocks noGrp="1"/>
          </p:cNvSpPr>
          <p:nvPr>
            <p:ph type="sldNum" sz="quarter" idx="4294967295"/>
          </p:nvPr>
        </p:nvSpPr>
        <p:spPr/>
        <p:txBody>
          <a:bodyPr/>
          <a:lstStyle/>
          <a:p>
            <a:pPr algn="l"/>
            <a:fld id="{F7021451-1387-4CA6-816F-3879F97B5CBC}" type="slidenum">
              <a:rPr lang="en-US" b="0" smtClean="0"/>
              <a:t>39</a:t>
            </a:fld>
            <a:endParaRPr lang="en-US"/>
          </a:p>
        </p:txBody>
      </p:sp>
      <p:sp>
        <p:nvSpPr>
          <p:cNvPr id="3" name="Google Shape;95;p2">
            <a:extLst>
              <a:ext uri="{FF2B5EF4-FFF2-40B4-BE49-F238E27FC236}">
                <a16:creationId xmlns:a16="http://schemas.microsoft.com/office/drawing/2014/main" id="{2A20E50F-23F5-0324-EAA9-D554B5091CDD}"/>
              </a:ext>
            </a:extLst>
          </p:cNvPr>
          <p:cNvSpPr txBox="1">
            <a:spLocks/>
          </p:cNvSpPr>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n-IN" sz="3600" b="1" dirty="0"/>
              <a:t>Recommendations</a:t>
            </a:r>
            <a:endParaRPr lang="en-US" sz="3600" b="1" dirty="0"/>
          </a:p>
        </p:txBody>
      </p:sp>
      <p:pic>
        <p:nvPicPr>
          <p:cNvPr id="4" name="Picture 3">
            <a:extLst>
              <a:ext uri="{FF2B5EF4-FFF2-40B4-BE49-F238E27FC236}">
                <a16:creationId xmlns:a16="http://schemas.microsoft.com/office/drawing/2014/main" id="{CF57BAB8-FC9B-6735-B4F7-5FDA68071D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5" name="Straight Connector 4">
            <a:extLst>
              <a:ext uri="{FF2B5EF4-FFF2-40B4-BE49-F238E27FC236}">
                <a16:creationId xmlns:a16="http://schemas.microsoft.com/office/drawing/2014/main" id="{1F26D3F8-AB00-2C37-050B-3E5A86BA1181}"/>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1C5FBD-CF78-E08B-1B18-CF587D01AB01}"/>
              </a:ext>
            </a:extLst>
          </p:cNvPr>
          <p:cNvSpPr txBox="1"/>
          <p:nvPr/>
        </p:nvSpPr>
        <p:spPr>
          <a:xfrm>
            <a:off x="285069" y="815557"/>
            <a:ext cx="11610975" cy="6186309"/>
          </a:xfrm>
          <a:prstGeom prst="rect">
            <a:avLst/>
          </a:prstGeom>
          <a:noFill/>
        </p:spPr>
        <p:txBody>
          <a:bodyPr wrap="square">
            <a:spAutoFit/>
          </a:bodyPr>
          <a:lstStyle/>
          <a:p>
            <a:pPr marL="342900" indent="-342900" algn="just">
              <a:buFont typeface="Arial" panose="020B0604020202020204" pitchFamily="34" charset="0"/>
              <a:buChar char="•"/>
            </a:pPr>
            <a:r>
              <a:rPr lang="en-US" sz="2200" b="1" dirty="0"/>
              <a:t>Enhanced Education Programs</a:t>
            </a:r>
            <a:r>
              <a:rPr lang="en-US" sz="2200" dirty="0"/>
              <a:t>: Implement comprehensive educational campaigns in schools, particularly in rural areas, to raise awareness about the risks of tobacco use.</a:t>
            </a:r>
          </a:p>
          <a:p>
            <a:pPr marL="342900" indent="-342900" algn="just">
              <a:buFont typeface="Arial" panose="020B0604020202020204" pitchFamily="34" charset="0"/>
              <a:buChar char="•"/>
            </a:pPr>
            <a:endParaRPr lang="en-US" sz="2200" dirty="0"/>
          </a:p>
          <a:p>
            <a:pPr marL="342900" indent="-342900" algn="just">
              <a:buFont typeface="Arial" panose="020B0604020202020204" pitchFamily="34" charset="0"/>
              <a:buChar char="•"/>
            </a:pPr>
            <a:r>
              <a:rPr lang="en-US" sz="2200" b="1" dirty="0"/>
              <a:t>Stricter Advertising Regulations</a:t>
            </a:r>
            <a:r>
              <a:rPr lang="en-US" sz="2200" dirty="0"/>
              <a:t>: Enforce more rigorous controls on tobacco advertising in media, especially those that target or are accessible to young people.</a:t>
            </a:r>
          </a:p>
          <a:p>
            <a:pPr marL="342900" indent="-342900" algn="just">
              <a:buFont typeface="Arial" panose="020B0604020202020204" pitchFamily="34" charset="0"/>
              <a:buChar char="•"/>
            </a:pPr>
            <a:endParaRPr lang="en-US" sz="2200" dirty="0"/>
          </a:p>
          <a:p>
            <a:pPr marL="342900" indent="-342900" algn="just">
              <a:buFont typeface="Arial" panose="020B0604020202020204" pitchFamily="34" charset="0"/>
              <a:buChar char="•"/>
            </a:pPr>
            <a:r>
              <a:rPr lang="en-US" sz="2200" b="1" dirty="0"/>
              <a:t>Support for Quitting</a:t>
            </a:r>
            <a:r>
              <a:rPr lang="en-US" sz="2200" dirty="0"/>
              <a:t>: Increase support and resources for youth who wish to quit smoking, including counseling and quit line services.</a:t>
            </a:r>
          </a:p>
          <a:p>
            <a:pPr marL="342900" indent="-342900" algn="just">
              <a:buFont typeface="Arial" panose="020B0604020202020204" pitchFamily="34" charset="0"/>
              <a:buChar char="•"/>
            </a:pPr>
            <a:endParaRPr lang="en-US" sz="2200" dirty="0"/>
          </a:p>
          <a:p>
            <a:pPr marL="342900" indent="-342900" algn="just">
              <a:buFont typeface="Arial" panose="020B0604020202020204" pitchFamily="34" charset="0"/>
              <a:buChar char="•"/>
            </a:pPr>
            <a:r>
              <a:rPr lang="en-US" sz="2200" b="1" dirty="0"/>
              <a:t>Policy Enforcement</a:t>
            </a:r>
            <a:r>
              <a:rPr lang="en-US" sz="2200" dirty="0"/>
              <a:t>: Strengthen the enforcement of existing tobacco control laws and policies, particularly those that restrict sales to minors and mandate smoke-free environments.</a:t>
            </a:r>
          </a:p>
          <a:p>
            <a:pPr marL="342900" indent="-342900" algn="just">
              <a:buFont typeface="Arial" panose="020B0604020202020204" pitchFamily="34" charset="0"/>
              <a:buChar char="•"/>
            </a:pPr>
            <a:endParaRPr lang="en-US" sz="2200" dirty="0"/>
          </a:p>
          <a:p>
            <a:pPr marL="342900" indent="-342900" algn="just">
              <a:buFont typeface="Arial" panose="020B0604020202020204" pitchFamily="34" charset="0"/>
              <a:buChar char="•"/>
            </a:pPr>
            <a:r>
              <a:rPr lang="en-US" sz="2200" b="1" dirty="0"/>
              <a:t>Community Engagement</a:t>
            </a:r>
            <a:r>
              <a:rPr lang="en-US" sz="2200" dirty="0"/>
              <a:t>: Involve community leaders and organizations in promoting anti-tobacco initiatives and creating a supportive environment for tobacco-free lifestyles.</a:t>
            </a:r>
          </a:p>
          <a:p>
            <a:pPr marL="342900" indent="-342900" algn="just">
              <a:buFont typeface="Arial" panose="020B0604020202020204" pitchFamily="34" charset="0"/>
              <a:buChar char="•"/>
            </a:pPr>
            <a:endParaRPr lang="en-US" sz="2200" dirty="0"/>
          </a:p>
          <a:p>
            <a:pPr algn="just"/>
            <a:r>
              <a:rPr lang="en-US" sz="2200" dirty="0"/>
              <a:t>By addressing these key areas, we can work towards a future with reduced tobacco use among adolescents, leading to healthier communities and a decrease in the burden of tobacco-related diseases.</a:t>
            </a:r>
          </a:p>
        </p:txBody>
      </p:sp>
    </p:spTree>
    <p:extLst>
      <p:ext uri="{BB962C8B-B14F-4D97-AF65-F5344CB8AC3E}">
        <p14:creationId xmlns:p14="http://schemas.microsoft.com/office/powerpoint/2010/main" val="2164220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2"/>
          <p:cNvSpPr txBox="1"/>
          <p:nvPr/>
        </p:nvSpPr>
        <p:spPr>
          <a:xfrm>
            <a:off x="8756923" y="3046130"/>
            <a:ext cx="184731"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8D942AF8-5AD0-6400-483C-E98C959A23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8575" y="1473309"/>
            <a:ext cx="4785978" cy="3068575"/>
          </a:xfrm>
          <a:prstGeom prst="rect">
            <a:avLst/>
          </a:prstGeom>
        </p:spPr>
      </p:pic>
      <p:sp>
        <p:nvSpPr>
          <p:cNvPr id="8" name="TextBox 7">
            <a:extLst>
              <a:ext uri="{FF2B5EF4-FFF2-40B4-BE49-F238E27FC236}">
                <a16:creationId xmlns:a16="http://schemas.microsoft.com/office/drawing/2014/main" id="{39A1195E-9944-A414-5687-DA3F1059B0D1}"/>
              </a:ext>
            </a:extLst>
          </p:cNvPr>
          <p:cNvSpPr txBox="1"/>
          <p:nvPr/>
        </p:nvSpPr>
        <p:spPr>
          <a:xfrm>
            <a:off x="865121" y="1620733"/>
            <a:ext cx="5990141" cy="3754874"/>
          </a:xfrm>
          <a:prstGeom prst="rect">
            <a:avLst/>
          </a:prstGeom>
          <a:noFill/>
        </p:spPr>
        <p:txBody>
          <a:bodyPr wrap="square" rtlCol="0">
            <a:spAutoFit/>
          </a:bodyPr>
          <a:lstStyle/>
          <a:p>
            <a:pPr marL="285750" indent="-285750">
              <a:buFont typeface="Arial" panose="020B0604020202020204" pitchFamily="34" charset="0"/>
              <a:buChar char="•"/>
            </a:pPr>
            <a:r>
              <a:rPr lang="en-US" sz="2200" dirty="0"/>
              <a:t>Terrie Hall was born in 1960 in North Carolina, USA.</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She started smoking at the age of 13 and by the age of 17, she was smoking up to two packs a day.</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In her mid-20s, Terrie began to experience health issues, including a persistent cough and frequent colds.</a:t>
            </a:r>
          </a:p>
          <a:p>
            <a:pPr marL="285750" indent="-285750">
              <a:buFont typeface="Arial" panose="020B0604020202020204" pitchFamily="34" charset="0"/>
              <a:buChar char="•"/>
            </a:pPr>
            <a:endParaRPr lang="en-IN" dirty="0"/>
          </a:p>
        </p:txBody>
      </p:sp>
      <p:sp>
        <p:nvSpPr>
          <p:cNvPr id="9" name="TextBox 8">
            <a:extLst>
              <a:ext uri="{FF2B5EF4-FFF2-40B4-BE49-F238E27FC236}">
                <a16:creationId xmlns:a16="http://schemas.microsoft.com/office/drawing/2014/main" id="{8DA994EE-92EB-3040-17AE-FFBCD6CA9854}"/>
              </a:ext>
            </a:extLst>
          </p:cNvPr>
          <p:cNvSpPr txBox="1"/>
          <p:nvPr/>
        </p:nvSpPr>
        <p:spPr>
          <a:xfrm>
            <a:off x="865121" y="5375607"/>
            <a:ext cx="10753782"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In her late 30s, Terrie developed a hoarse voice and throat pain, but she did not seek medical attention immediately.</a:t>
            </a:r>
            <a:endParaRPr lang="en-IN" sz="2200" dirty="0"/>
          </a:p>
        </p:txBody>
      </p:sp>
      <p:sp>
        <p:nvSpPr>
          <p:cNvPr id="2" name="Slide Number Placeholder 1">
            <a:extLst>
              <a:ext uri="{FF2B5EF4-FFF2-40B4-BE49-F238E27FC236}">
                <a16:creationId xmlns:a16="http://schemas.microsoft.com/office/drawing/2014/main" id="{D376F953-A7C4-AA27-33C9-B8506D8E2B80}"/>
              </a:ext>
            </a:extLst>
          </p:cNvPr>
          <p:cNvSpPr>
            <a:spLocks noGrp="1"/>
          </p:cNvSpPr>
          <p:nvPr>
            <p:ph type="sldNum" sz="quarter" idx="12"/>
          </p:nvPr>
        </p:nvSpPr>
        <p:spPr/>
        <p:txBody>
          <a:bodyPr/>
          <a:lstStyle/>
          <a:p>
            <a:fld id="{23173A45-893D-4061-9949-F89AD84E5A7A}" type="slidenum">
              <a:rPr lang="en-IN" smtClean="0"/>
              <a:t>4</a:t>
            </a:fld>
            <a:endParaRPr lang="en-IN"/>
          </a:p>
        </p:txBody>
      </p:sp>
      <p:sp>
        <p:nvSpPr>
          <p:cNvPr id="16" name="Google Shape;95;p2">
            <a:extLst>
              <a:ext uri="{FF2B5EF4-FFF2-40B4-BE49-F238E27FC236}">
                <a16:creationId xmlns:a16="http://schemas.microsoft.com/office/drawing/2014/main" id="{41C784D9-0B9F-9943-A9D5-CA91B2A02657}"/>
              </a:ext>
            </a:extLst>
          </p:cNvPr>
          <p:cNvSpPr txBox="1">
            <a:spLocks noGrp="1"/>
          </p:cNvSpPr>
          <p:nvPr>
            <p:ph type="title"/>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dirty="0"/>
              <a:t>Case Study : The Story of Terrie Hall</a:t>
            </a:r>
            <a:endParaRPr sz="3600" b="1" dirty="0"/>
          </a:p>
        </p:txBody>
      </p:sp>
      <p:pic>
        <p:nvPicPr>
          <p:cNvPr id="17" name="Picture 16">
            <a:extLst>
              <a:ext uri="{FF2B5EF4-FFF2-40B4-BE49-F238E27FC236}">
                <a16:creationId xmlns:a16="http://schemas.microsoft.com/office/drawing/2014/main" id="{E532BCA0-B7CE-3916-A2E3-ADD50B5184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18" name="Straight Connector 17">
            <a:extLst>
              <a:ext uri="{FF2B5EF4-FFF2-40B4-BE49-F238E27FC236}">
                <a16:creationId xmlns:a16="http://schemas.microsoft.com/office/drawing/2014/main" id="{D817CC27-1EC9-AC85-F1A6-27364969B3AF}"/>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423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334B22-8D89-04DF-53CF-4B4986FF8A27}"/>
              </a:ext>
            </a:extLst>
          </p:cNvPr>
          <p:cNvSpPr>
            <a:spLocks noGrp="1"/>
          </p:cNvSpPr>
          <p:nvPr>
            <p:ph type="sldNum" sz="quarter" idx="4294967295"/>
          </p:nvPr>
        </p:nvSpPr>
        <p:spPr/>
        <p:txBody>
          <a:bodyPr/>
          <a:lstStyle/>
          <a:p>
            <a:pPr algn="l"/>
            <a:fld id="{F7021451-1387-4CA6-816F-3879F97B5CBC}" type="slidenum">
              <a:rPr lang="en-US" b="0" smtClean="0"/>
              <a:t>40</a:t>
            </a:fld>
            <a:endParaRPr lang="en-US"/>
          </a:p>
        </p:txBody>
      </p:sp>
      <p:sp>
        <p:nvSpPr>
          <p:cNvPr id="3" name="Google Shape;95;p2">
            <a:extLst>
              <a:ext uri="{FF2B5EF4-FFF2-40B4-BE49-F238E27FC236}">
                <a16:creationId xmlns:a16="http://schemas.microsoft.com/office/drawing/2014/main" id="{9C030631-E433-74F2-BEE3-2DE134E57784}"/>
              </a:ext>
            </a:extLst>
          </p:cNvPr>
          <p:cNvSpPr txBox="1">
            <a:spLocks/>
          </p:cNvSpPr>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3600"/>
              <a:buFont typeface="Calibri"/>
              <a:buNone/>
            </a:pPr>
            <a:r>
              <a:rPr lang="en-US" sz="3600" b="1" dirty="0"/>
              <a:t>References</a:t>
            </a:r>
          </a:p>
        </p:txBody>
      </p:sp>
      <p:pic>
        <p:nvPicPr>
          <p:cNvPr id="4" name="Picture 3">
            <a:extLst>
              <a:ext uri="{FF2B5EF4-FFF2-40B4-BE49-F238E27FC236}">
                <a16:creationId xmlns:a16="http://schemas.microsoft.com/office/drawing/2014/main" id="{1E9276EE-6A29-2610-A205-44847522B1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5" name="Straight Connector 4">
            <a:extLst>
              <a:ext uri="{FF2B5EF4-FFF2-40B4-BE49-F238E27FC236}">
                <a16:creationId xmlns:a16="http://schemas.microsoft.com/office/drawing/2014/main" id="{EA1BE83E-2229-18E9-4EA6-945914F54243}"/>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5CD0E9-29FD-E51E-02AB-9A73E06F6AB6}"/>
              </a:ext>
            </a:extLst>
          </p:cNvPr>
          <p:cNvSpPr txBox="1"/>
          <p:nvPr/>
        </p:nvSpPr>
        <p:spPr>
          <a:xfrm>
            <a:off x="432561" y="1062238"/>
            <a:ext cx="11224670" cy="170444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dirty="0"/>
              <a:t>World Health </a:t>
            </a:r>
            <a:r>
              <a:rPr lang="en-US" sz="2200" dirty="0" err="1"/>
              <a:t>Organisation</a:t>
            </a:r>
            <a:r>
              <a:rPr lang="en-US" sz="2200" dirty="0"/>
              <a:t>(WHO): </a:t>
            </a:r>
            <a:r>
              <a:rPr lang="en-US" sz="2200" dirty="0">
                <a:hlinkClick r:id="rId3"/>
              </a:rPr>
              <a:t>https://www.who.int/</a:t>
            </a:r>
            <a:endParaRPr lang="en-US" sz="2200" dirty="0"/>
          </a:p>
          <a:p>
            <a:pPr marL="342900" indent="-342900">
              <a:lnSpc>
                <a:spcPct val="150000"/>
              </a:lnSpc>
              <a:buFont typeface="Arial" panose="020B0604020202020204" pitchFamily="34" charset="0"/>
              <a:buChar char="•"/>
            </a:pPr>
            <a:r>
              <a:rPr lang="en-US" sz="2200" dirty="0" err="1"/>
              <a:t>Centres</a:t>
            </a:r>
            <a:r>
              <a:rPr lang="en-US" sz="2200" dirty="0"/>
              <a:t> for Disease Control and Prevention: </a:t>
            </a:r>
            <a:r>
              <a:rPr lang="en-US" sz="2200" dirty="0">
                <a:hlinkClick r:id="rId4"/>
              </a:rPr>
              <a:t>https://www.cdc.gov/tobacco/index.html</a:t>
            </a:r>
            <a:endParaRPr lang="en-US" sz="2200" dirty="0"/>
          </a:p>
          <a:p>
            <a:pPr marL="342900" indent="-342900" rtl="0">
              <a:lnSpc>
                <a:spcPct val="150000"/>
              </a:lnSpc>
              <a:spcBef>
                <a:spcPts val="1100"/>
              </a:spcBef>
              <a:spcAft>
                <a:spcPts val="0"/>
              </a:spcAft>
              <a:buFont typeface="Arial" panose="020B0604020202020204" pitchFamily="34" charset="0"/>
              <a:buChar char="•"/>
            </a:pPr>
            <a:r>
              <a:rPr lang="en-IN" sz="2200" b="1" i="0" u="none" strike="noStrike" dirty="0">
                <a:solidFill>
                  <a:srgbClr val="212121"/>
                </a:solidFill>
                <a:effectLst/>
              </a:rPr>
              <a:t>Website: </a:t>
            </a:r>
            <a:r>
              <a:rPr lang="en-IN" sz="2200" b="0" i="0" u="none" strike="noStrike" dirty="0">
                <a:solidFill>
                  <a:srgbClr val="212121"/>
                </a:solidFill>
                <a:effectLst/>
              </a:rPr>
              <a:t>data.gov.in</a:t>
            </a:r>
            <a:r>
              <a:rPr lang="en-IN" sz="2200" dirty="0"/>
              <a:t> (</a:t>
            </a:r>
            <a:r>
              <a:rPr lang="en-IN" sz="2200" b="0" i="0" u="sng" strike="noStrike" dirty="0">
                <a:solidFill>
                  <a:srgbClr val="475C66"/>
                </a:solidFill>
                <a:effectLst/>
                <a:hlinkClick r:id="rId5"/>
              </a:rPr>
              <a:t>https://data.gov.in/catalog/global-youth-tobacco-survey-gyts-4</a:t>
            </a:r>
            <a:r>
              <a:rPr lang="en-IN" sz="2200" b="0" i="0" u="sng" strike="noStrike" dirty="0">
                <a:solidFill>
                  <a:srgbClr val="475C66"/>
                </a:solidFill>
                <a:effectLst/>
              </a:rPr>
              <a:t>)</a:t>
            </a:r>
            <a:endParaRPr lang="en-IN" sz="2200" dirty="0"/>
          </a:p>
        </p:txBody>
      </p:sp>
    </p:spTree>
    <p:extLst>
      <p:ext uri="{BB962C8B-B14F-4D97-AF65-F5344CB8AC3E}">
        <p14:creationId xmlns:p14="http://schemas.microsoft.com/office/powerpoint/2010/main" val="2437509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7936F7-04AC-DC10-DC3C-B7260404AB78}"/>
              </a:ext>
            </a:extLst>
          </p:cNvPr>
          <p:cNvSpPr txBox="1"/>
          <p:nvPr/>
        </p:nvSpPr>
        <p:spPr>
          <a:xfrm>
            <a:off x="4080095" y="2828835"/>
            <a:ext cx="4031809" cy="1200329"/>
          </a:xfrm>
          <a:prstGeom prst="rect">
            <a:avLst/>
          </a:prstGeom>
          <a:noFill/>
        </p:spPr>
        <p:txBody>
          <a:bodyPr wrap="none" rtlCol="0">
            <a:spAutoFit/>
          </a:bodyPr>
          <a:lstStyle/>
          <a:p>
            <a:r>
              <a:rPr lang="en-US" sz="7200" dirty="0"/>
              <a:t>Thank You</a:t>
            </a:r>
            <a:endParaRPr lang="en-IN" sz="7200" dirty="0"/>
          </a:p>
        </p:txBody>
      </p:sp>
      <p:sp>
        <p:nvSpPr>
          <p:cNvPr id="3" name="Slide Number Placeholder 2">
            <a:extLst>
              <a:ext uri="{FF2B5EF4-FFF2-40B4-BE49-F238E27FC236}">
                <a16:creationId xmlns:a16="http://schemas.microsoft.com/office/drawing/2014/main" id="{10078DC9-2CE8-7551-1681-3623C0206B2D}"/>
              </a:ext>
            </a:extLst>
          </p:cNvPr>
          <p:cNvSpPr>
            <a:spLocks noGrp="1"/>
          </p:cNvSpPr>
          <p:nvPr>
            <p:ph type="sldNum" sz="quarter" idx="12"/>
          </p:nvPr>
        </p:nvSpPr>
        <p:spPr/>
        <p:txBody>
          <a:bodyPr/>
          <a:lstStyle/>
          <a:p>
            <a:fld id="{23173A45-893D-4061-9949-F89AD84E5A7A}" type="slidenum">
              <a:rPr lang="en-IN" smtClean="0"/>
              <a:t>41</a:t>
            </a:fld>
            <a:endParaRPr lang="en-IN"/>
          </a:p>
        </p:txBody>
      </p:sp>
      <p:pic>
        <p:nvPicPr>
          <p:cNvPr id="4" name="Picture 3">
            <a:extLst>
              <a:ext uri="{FF2B5EF4-FFF2-40B4-BE49-F238E27FC236}">
                <a16:creationId xmlns:a16="http://schemas.microsoft.com/office/drawing/2014/main" id="{3025C8EC-1DEB-11D5-4746-4CEF2A59A8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8107" y="0"/>
            <a:ext cx="2523893" cy="611444"/>
          </a:xfrm>
          <a:prstGeom prst="rect">
            <a:avLst/>
          </a:prstGeom>
        </p:spPr>
      </p:pic>
    </p:spTree>
    <p:extLst>
      <p:ext uri="{BB962C8B-B14F-4D97-AF65-F5344CB8AC3E}">
        <p14:creationId xmlns:p14="http://schemas.microsoft.com/office/powerpoint/2010/main" val="3682289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2"/>
          <p:cNvSpPr txBox="1"/>
          <p:nvPr/>
        </p:nvSpPr>
        <p:spPr>
          <a:xfrm>
            <a:off x="8756923" y="3046130"/>
            <a:ext cx="184731"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7B175EA0-0785-233F-6ABC-12BC28EE8A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9511" y="1352741"/>
            <a:ext cx="4993733" cy="3306866"/>
          </a:xfrm>
          <a:prstGeom prst="rect">
            <a:avLst/>
          </a:prstGeom>
        </p:spPr>
      </p:pic>
      <p:sp>
        <p:nvSpPr>
          <p:cNvPr id="4" name="TextBox 3">
            <a:extLst>
              <a:ext uri="{FF2B5EF4-FFF2-40B4-BE49-F238E27FC236}">
                <a16:creationId xmlns:a16="http://schemas.microsoft.com/office/drawing/2014/main" id="{002FC46D-612A-1DA6-5D8D-0595C6A4FD65}"/>
              </a:ext>
            </a:extLst>
          </p:cNvPr>
          <p:cNvSpPr txBox="1"/>
          <p:nvPr/>
        </p:nvSpPr>
        <p:spPr>
          <a:xfrm>
            <a:off x="865121" y="1591466"/>
            <a:ext cx="6194390" cy="3139321"/>
          </a:xfrm>
          <a:prstGeom prst="rect">
            <a:avLst/>
          </a:prstGeom>
          <a:noFill/>
        </p:spPr>
        <p:txBody>
          <a:bodyPr wrap="square" rtlCol="0">
            <a:spAutoFit/>
          </a:bodyPr>
          <a:lstStyle/>
          <a:p>
            <a:pPr marL="285750" indent="-285750">
              <a:buFont typeface="Arial" panose="020B0604020202020204" pitchFamily="34" charset="0"/>
              <a:buChar char="•"/>
            </a:pPr>
            <a:r>
              <a:rPr lang="en-US" sz="2200" dirty="0"/>
              <a:t>At the age of 40, Terrie was diagnosed with oral and throat cancer. </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She underwent numerous surgeries, including the removal of her voice box.</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This left her with a stoma (an opening in her neck) and the need to use an artificial voice box to speak</a:t>
            </a:r>
            <a:endParaRPr lang="en-IN" sz="2200" dirty="0"/>
          </a:p>
        </p:txBody>
      </p:sp>
      <p:sp>
        <p:nvSpPr>
          <p:cNvPr id="5" name="TextBox 4">
            <a:extLst>
              <a:ext uri="{FF2B5EF4-FFF2-40B4-BE49-F238E27FC236}">
                <a16:creationId xmlns:a16="http://schemas.microsoft.com/office/drawing/2014/main" id="{36F56E1C-99F0-5D47-A46A-4D47CF9ED6BE}"/>
              </a:ext>
            </a:extLst>
          </p:cNvPr>
          <p:cNvSpPr txBox="1"/>
          <p:nvPr/>
        </p:nvSpPr>
        <p:spPr>
          <a:xfrm>
            <a:off x="865121" y="4950587"/>
            <a:ext cx="10753782" cy="769441"/>
          </a:xfrm>
          <a:prstGeom prst="rect">
            <a:avLst/>
          </a:prstGeom>
          <a:noFill/>
        </p:spPr>
        <p:txBody>
          <a:bodyPr wrap="square" rtlCol="0">
            <a:spAutoFit/>
          </a:bodyPr>
          <a:lstStyle/>
          <a:p>
            <a:pPr marL="285750" indent="-285750">
              <a:buFont typeface="Arial" panose="020B0604020202020204" pitchFamily="34" charset="0"/>
              <a:buChar char="•"/>
            </a:pPr>
            <a:r>
              <a:rPr lang="en-US" sz="2200" dirty="0"/>
              <a:t>Despite these life-altering procedures, Terrie continued to smoke for a brief period before eventually quitting.</a:t>
            </a:r>
            <a:endParaRPr lang="en-IN" sz="2200" dirty="0"/>
          </a:p>
        </p:txBody>
      </p:sp>
      <p:sp>
        <p:nvSpPr>
          <p:cNvPr id="2" name="Slide Number Placeholder 1">
            <a:extLst>
              <a:ext uri="{FF2B5EF4-FFF2-40B4-BE49-F238E27FC236}">
                <a16:creationId xmlns:a16="http://schemas.microsoft.com/office/drawing/2014/main" id="{040FCD6D-F779-5F1E-7B77-12274DADBF35}"/>
              </a:ext>
            </a:extLst>
          </p:cNvPr>
          <p:cNvSpPr>
            <a:spLocks noGrp="1"/>
          </p:cNvSpPr>
          <p:nvPr>
            <p:ph type="sldNum" sz="quarter" idx="12"/>
          </p:nvPr>
        </p:nvSpPr>
        <p:spPr/>
        <p:txBody>
          <a:bodyPr/>
          <a:lstStyle/>
          <a:p>
            <a:fld id="{23173A45-893D-4061-9949-F89AD84E5A7A}" type="slidenum">
              <a:rPr lang="en-IN" smtClean="0"/>
              <a:t>5</a:t>
            </a:fld>
            <a:endParaRPr lang="en-IN"/>
          </a:p>
        </p:txBody>
      </p:sp>
      <p:sp>
        <p:nvSpPr>
          <p:cNvPr id="10" name="Google Shape;95;p2">
            <a:extLst>
              <a:ext uri="{FF2B5EF4-FFF2-40B4-BE49-F238E27FC236}">
                <a16:creationId xmlns:a16="http://schemas.microsoft.com/office/drawing/2014/main" id="{5D37ECA2-C529-4DB0-12CF-9EBC4BF38906}"/>
              </a:ext>
            </a:extLst>
          </p:cNvPr>
          <p:cNvSpPr txBox="1">
            <a:spLocks noGrp="1"/>
          </p:cNvSpPr>
          <p:nvPr>
            <p:ph type="title"/>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400" b="1" dirty="0"/>
              <a:t>Case Study: The Story of Terrie Hall (Health Decline)</a:t>
            </a:r>
            <a:endParaRPr sz="3400" b="1" dirty="0"/>
          </a:p>
        </p:txBody>
      </p:sp>
      <p:pic>
        <p:nvPicPr>
          <p:cNvPr id="11" name="Picture 10">
            <a:extLst>
              <a:ext uri="{FF2B5EF4-FFF2-40B4-BE49-F238E27FC236}">
                <a16:creationId xmlns:a16="http://schemas.microsoft.com/office/drawing/2014/main" id="{8F4195FF-BB1D-0021-EF9A-3E535E2BA0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12" name="Straight Connector 11">
            <a:extLst>
              <a:ext uri="{FF2B5EF4-FFF2-40B4-BE49-F238E27FC236}">
                <a16:creationId xmlns:a16="http://schemas.microsoft.com/office/drawing/2014/main" id="{8EAA3CCB-4773-D4C4-BC07-B82391F22684}"/>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6651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2"/>
          <p:cNvSpPr txBox="1"/>
          <p:nvPr/>
        </p:nvSpPr>
        <p:spPr>
          <a:xfrm>
            <a:off x="8756923" y="3046130"/>
            <a:ext cx="184731"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4" name="TextBox 3">
            <a:extLst>
              <a:ext uri="{FF2B5EF4-FFF2-40B4-BE49-F238E27FC236}">
                <a16:creationId xmlns:a16="http://schemas.microsoft.com/office/drawing/2014/main" id="{002FC46D-612A-1DA6-5D8D-0595C6A4FD65}"/>
              </a:ext>
            </a:extLst>
          </p:cNvPr>
          <p:cNvSpPr txBox="1"/>
          <p:nvPr/>
        </p:nvSpPr>
        <p:spPr>
          <a:xfrm>
            <a:off x="865121" y="1385593"/>
            <a:ext cx="6194390" cy="2800767"/>
          </a:xfrm>
          <a:prstGeom prst="rect">
            <a:avLst/>
          </a:prstGeom>
          <a:noFill/>
        </p:spPr>
        <p:txBody>
          <a:bodyPr wrap="square" rtlCol="0">
            <a:spAutoFit/>
          </a:bodyPr>
          <a:lstStyle/>
          <a:p>
            <a:pPr marL="285750" indent="-285750">
              <a:buFont typeface="Arial" panose="020B0604020202020204" pitchFamily="34" charset="0"/>
              <a:buChar char="•"/>
            </a:pPr>
            <a:r>
              <a:rPr lang="en-US" sz="2200" dirty="0"/>
              <a:t>She had to adapt to breathing through a stoma.</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Her appearance was altered, and she faced physical and emotional challenges.</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Terrie Hall became a prominent anti-smoking advocate and started spreading awareness regarding the dangers of smoking.</a:t>
            </a:r>
            <a:endParaRPr lang="en-IN" sz="2200" dirty="0"/>
          </a:p>
        </p:txBody>
      </p:sp>
      <p:sp>
        <p:nvSpPr>
          <p:cNvPr id="5" name="TextBox 4">
            <a:extLst>
              <a:ext uri="{FF2B5EF4-FFF2-40B4-BE49-F238E27FC236}">
                <a16:creationId xmlns:a16="http://schemas.microsoft.com/office/drawing/2014/main" id="{36F56E1C-99F0-5D47-A46A-4D47CF9ED6BE}"/>
              </a:ext>
            </a:extLst>
          </p:cNvPr>
          <p:cNvSpPr txBox="1"/>
          <p:nvPr/>
        </p:nvSpPr>
        <p:spPr>
          <a:xfrm>
            <a:off x="865121" y="4570183"/>
            <a:ext cx="10753782" cy="769441"/>
          </a:xfrm>
          <a:prstGeom prst="rect">
            <a:avLst/>
          </a:prstGeom>
          <a:noFill/>
        </p:spPr>
        <p:txBody>
          <a:bodyPr wrap="square" rtlCol="0">
            <a:spAutoFit/>
          </a:bodyPr>
          <a:lstStyle/>
          <a:p>
            <a:pPr marL="285750" indent="-285750">
              <a:buFont typeface="Arial" panose="020B0604020202020204" pitchFamily="34" charset="0"/>
              <a:buChar char="•"/>
            </a:pPr>
            <a:r>
              <a:rPr lang="en-US" sz="2200" dirty="0"/>
              <a:t>Terrie Hall passed away on September 16, 2013, at the age of 53, due to complications from cancer.</a:t>
            </a:r>
            <a:endParaRPr lang="en-IN" sz="2200" dirty="0"/>
          </a:p>
        </p:txBody>
      </p:sp>
      <p:pic>
        <p:nvPicPr>
          <p:cNvPr id="8" name="Picture 7">
            <a:extLst>
              <a:ext uri="{FF2B5EF4-FFF2-40B4-BE49-F238E27FC236}">
                <a16:creationId xmlns:a16="http://schemas.microsoft.com/office/drawing/2014/main" id="{10B79C25-B8A1-B18B-1A0A-BAF45E38F11D}"/>
              </a:ext>
            </a:extLst>
          </p:cNvPr>
          <p:cNvPicPr>
            <a:picLocks noChangeAspect="1"/>
          </p:cNvPicPr>
          <p:nvPr/>
        </p:nvPicPr>
        <p:blipFill rotWithShape="1">
          <a:blip r:embed="rId3">
            <a:extLst>
              <a:ext uri="{28A0092B-C50C-407E-A947-70E740481C1C}">
                <a14:useLocalDpi xmlns:a14="http://schemas.microsoft.com/office/drawing/2010/main" val="0"/>
              </a:ext>
            </a:extLst>
          </a:blip>
          <a:srcRect l="10812" r="28818"/>
          <a:stretch/>
        </p:blipFill>
        <p:spPr>
          <a:xfrm>
            <a:off x="7100223" y="1270304"/>
            <a:ext cx="4837936" cy="2951152"/>
          </a:xfrm>
          <a:prstGeom prst="rect">
            <a:avLst/>
          </a:prstGeom>
        </p:spPr>
      </p:pic>
      <p:sp>
        <p:nvSpPr>
          <p:cNvPr id="2" name="Slide Number Placeholder 1">
            <a:extLst>
              <a:ext uri="{FF2B5EF4-FFF2-40B4-BE49-F238E27FC236}">
                <a16:creationId xmlns:a16="http://schemas.microsoft.com/office/drawing/2014/main" id="{D20FD49B-5DDB-AB47-49E9-05717AAECBE1}"/>
              </a:ext>
            </a:extLst>
          </p:cNvPr>
          <p:cNvSpPr>
            <a:spLocks noGrp="1"/>
          </p:cNvSpPr>
          <p:nvPr>
            <p:ph type="sldNum" sz="quarter" idx="12"/>
          </p:nvPr>
        </p:nvSpPr>
        <p:spPr/>
        <p:txBody>
          <a:bodyPr/>
          <a:lstStyle/>
          <a:p>
            <a:fld id="{23173A45-893D-4061-9949-F89AD84E5A7A}" type="slidenum">
              <a:rPr lang="en-IN" smtClean="0"/>
              <a:t>6</a:t>
            </a:fld>
            <a:endParaRPr lang="en-IN"/>
          </a:p>
        </p:txBody>
      </p:sp>
      <p:sp>
        <p:nvSpPr>
          <p:cNvPr id="9" name="Google Shape;95;p2">
            <a:extLst>
              <a:ext uri="{FF2B5EF4-FFF2-40B4-BE49-F238E27FC236}">
                <a16:creationId xmlns:a16="http://schemas.microsoft.com/office/drawing/2014/main" id="{41761B9C-A4D4-5686-B60F-076C481ED67D}"/>
              </a:ext>
            </a:extLst>
          </p:cNvPr>
          <p:cNvSpPr txBox="1">
            <a:spLocks noGrp="1"/>
          </p:cNvSpPr>
          <p:nvPr>
            <p:ph type="title"/>
          </p:nvPr>
        </p:nvSpPr>
        <p:spPr>
          <a:xfrm>
            <a:off x="152431" y="75223"/>
            <a:ext cx="9790983" cy="6758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Calibri"/>
              <a:buNone/>
            </a:pPr>
            <a:r>
              <a:rPr lang="en-US" sz="3400" b="1" dirty="0"/>
              <a:t>Case Study: The Story of Terrie Hall (Life after Diagnosis)</a:t>
            </a:r>
            <a:endParaRPr sz="3400" b="1" dirty="0"/>
          </a:p>
        </p:txBody>
      </p:sp>
      <p:pic>
        <p:nvPicPr>
          <p:cNvPr id="10" name="Picture 9">
            <a:extLst>
              <a:ext uri="{FF2B5EF4-FFF2-40B4-BE49-F238E27FC236}">
                <a16:creationId xmlns:a16="http://schemas.microsoft.com/office/drawing/2014/main" id="{D1E7B4C9-26FC-A2DA-BFEA-6A8CF5BCDD3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088"/>
          <a:stretch/>
        </p:blipFill>
        <p:spPr>
          <a:xfrm>
            <a:off x="9872235" y="-1"/>
            <a:ext cx="2319765" cy="751111"/>
          </a:xfrm>
          <a:prstGeom prst="rect">
            <a:avLst/>
          </a:prstGeom>
        </p:spPr>
      </p:pic>
      <p:cxnSp>
        <p:nvCxnSpPr>
          <p:cNvPr id="11" name="Straight Connector 10">
            <a:extLst>
              <a:ext uri="{FF2B5EF4-FFF2-40B4-BE49-F238E27FC236}">
                <a16:creationId xmlns:a16="http://schemas.microsoft.com/office/drawing/2014/main" id="{921D964D-E08E-E3CB-5EF0-E900B76C2584}"/>
              </a:ext>
            </a:extLst>
          </p:cNvPr>
          <p:cNvCxnSpPr/>
          <p:nvPr/>
        </p:nvCxnSpPr>
        <p:spPr>
          <a:xfrm>
            <a:off x="146957" y="805868"/>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941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17E415-0422-D5B3-29F0-2C9E258B1E93}"/>
              </a:ext>
            </a:extLst>
          </p:cNvPr>
          <p:cNvSpPr>
            <a:spLocks noGrp="1"/>
          </p:cNvSpPr>
          <p:nvPr>
            <p:ph type="sldNum" sz="quarter" idx="12"/>
          </p:nvPr>
        </p:nvSpPr>
        <p:spPr/>
        <p:txBody>
          <a:bodyPr/>
          <a:lstStyle/>
          <a:p>
            <a:fld id="{23173A45-893D-4061-9949-F89AD84E5A7A}" type="slidenum">
              <a:rPr lang="en-IN" smtClean="0"/>
              <a:t>7</a:t>
            </a:fld>
            <a:endParaRPr lang="en-IN"/>
          </a:p>
        </p:txBody>
      </p:sp>
      <p:sp>
        <p:nvSpPr>
          <p:cNvPr id="12" name="Google Shape;95;p2">
            <a:extLst>
              <a:ext uri="{FF2B5EF4-FFF2-40B4-BE49-F238E27FC236}">
                <a16:creationId xmlns:a16="http://schemas.microsoft.com/office/drawing/2014/main" id="{1CD9989E-92F2-2EE3-16B0-C825AA4AF13C}"/>
              </a:ext>
            </a:extLst>
          </p:cNvPr>
          <p:cNvSpPr txBox="1">
            <a:spLocks noGrp="1"/>
          </p:cNvSpPr>
          <p:nvPr>
            <p:ph type="title"/>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dirty="0"/>
              <a:t>Introduction</a:t>
            </a:r>
            <a:endParaRPr sz="3600" b="1" dirty="0"/>
          </a:p>
        </p:txBody>
      </p:sp>
      <p:pic>
        <p:nvPicPr>
          <p:cNvPr id="13" name="Picture 12">
            <a:extLst>
              <a:ext uri="{FF2B5EF4-FFF2-40B4-BE49-F238E27FC236}">
                <a16:creationId xmlns:a16="http://schemas.microsoft.com/office/drawing/2014/main" id="{30933193-04C0-44B4-A986-DD39EC2A4F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14" name="Straight Connector 13">
            <a:extLst>
              <a:ext uri="{FF2B5EF4-FFF2-40B4-BE49-F238E27FC236}">
                <a16:creationId xmlns:a16="http://schemas.microsoft.com/office/drawing/2014/main" id="{CC3D2880-9BA4-B2D1-7C40-3EF0DF1A7D88}"/>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C62B53C-C9FB-518E-9E06-D9278792139B}"/>
              </a:ext>
            </a:extLst>
          </p:cNvPr>
          <p:cNvPicPr>
            <a:picLocks noChangeAspect="1"/>
          </p:cNvPicPr>
          <p:nvPr/>
        </p:nvPicPr>
        <p:blipFill rotWithShape="1">
          <a:blip r:embed="rId4"/>
          <a:srcRect l="13049" r="12133"/>
          <a:stretch/>
        </p:blipFill>
        <p:spPr>
          <a:xfrm>
            <a:off x="275555" y="869351"/>
            <a:ext cx="3597946" cy="2701997"/>
          </a:xfrm>
          <a:prstGeom prst="rect">
            <a:avLst/>
          </a:prstGeom>
        </p:spPr>
      </p:pic>
      <p:pic>
        <p:nvPicPr>
          <p:cNvPr id="8" name="Picture 7">
            <a:extLst>
              <a:ext uri="{FF2B5EF4-FFF2-40B4-BE49-F238E27FC236}">
                <a16:creationId xmlns:a16="http://schemas.microsoft.com/office/drawing/2014/main" id="{A62344DD-7446-4A64-DED2-87FFE1890E29}"/>
              </a:ext>
            </a:extLst>
          </p:cNvPr>
          <p:cNvPicPr>
            <a:picLocks noChangeAspect="1"/>
          </p:cNvPicPr>
          <p:nvPr/>
        </p:nvPicPr>
        <p:blipFill rotWithShape="1">
          <a:blip r:embed="rId5">
            <a:extLst>
              <a:ext uri="{28A0092B-C50C-407E-A947-70E740481C1C}">
                <a14:useLocalDpi xmlns:a14="http://schemas.microsoft.com/office/drawing/2010/main" val="0"/>
              </a:ext>
            </a:extLst>
          </a:blip>
          <a:srcRect l="34291" r="16353"/>
          <a:stretch/>
        </p:blipFill>
        <p:spPr>
          <a:xfrm>
            <a:off x="4094986" y="869351"/>
            <a:ext cx="3991142" cy="3140297"/>
          </a:xfrm>
          <a:prstGeom prst="rect">
            <a:avLst/>
          </a:prstGeom>
        </p:spPr>
      </p:pic>
      <p:pic>
        <p:nvPicPr>
          <p:cNvPr id="9" name="Picture 8">
            <a:extLst>
              <a:ext uri="{FF2B5EF4-FFF2-40B4-BE49-F238E27FC236}">
                <a16:creationId xmlns:a16="http://schemas.microsoft.com/office/drawing/2014/main" id="{9447FED2-2523-1006-20C2-E24F09A99437}"/>
              </a:ext>
            </a:extLst>
          </p:cNvPr>
          <p:cNvPicPr>
            <a:picLocks noChangeAspect="1"/>
          </p:cNvPicPr>
          <p:nvPr/>
        </p:nvPicPr>
        <p:blipFill>
          <a:blip r:embed="rId6"/>
          <a:stretch>
            <a:fillRect/>
          </a:stretch>
        </p:blipFill>
        <p:spPr>
          <a:xfrm>
            <a:off x="4094986" y="4171868"/>
            <a:ext cx="3714750" cy="2549607"/>
          </a:xfrm>
          <a:prstGeom prst="rect">
            <a:avLst/>
          </a:prstGeom>
        </p:spPr>
      </p:pic>
      <p:pic>
        <p:nvPicPr>
          <p:cNvPr id="10" name="Picture 9">
            <a:extLst>
              <a:ext uri="{FF2B5EF4-FFF2-40B4-BE49-F238E27FC236}">
                <a16:creationId xmlns:a16="http://schemas.microsoft.com/office/drawing/2014/main" id="{73F14A99-D770-B9D1-0748-4A23AF9C1310}"/>
              </a:ext>
            </a:extLst>
          </p:cNvPr>
          <p:cNvPicPr>
            <a:picLocks noChangeAspect="1"/>
          </p:cNvPicPr>
          <p:nvPr/>
        </p:nvPicPr>
        <p:blipFill>
          <a:blip r:embed="rId7"/>
          <a:stretch>
            <a:fillRect/>
          </a:stretch>
        </p:blipFill>
        <p:spPr>
          <a:xfrm>
            <a:off x="264668" y="3635796"/>
            <a:ext cx="3597946" cy="3085679"/>
          </a:xfrm>
          <a:prstGeom prst="rect">
            <a:avLst/>
          </a:prstGeom>
        </p:spPr>
      </p:pic>
      <p:pic>
        <p:nvPicPr>
          <p:cNvPr id="11" name="Picture 10">
            <a:extLst>
              <a:ext uri="{FF2B5EF4-FFF2-40B4-BE49-F238E27FC236}">
                <a16:creationId xmlns:a16="http://schemas.microsoft.com/office/drawing/2014/main" id="{B7B66A77-A40F-BD2B-115C-8D0FE0F8353D}"/>
              </a:ext>
            </a:extLst>
          </p:cNvPr>
          <p:cNvPicPr>
            <a:picLocks noChangeAspect="1"/>
          </p:cNvPicPr>
          <p:nvPr/>
        </p:nvPicPr>
        <p:blipFill>
          <a:blip r:embed="rId8"/>
          <a:stretch>
            <a:fillRect/>
          </a:stretch>
        </p:blipFill>
        <p:spPr>
          <a:xfrm>
            <a:off x="8318500" y="871754"/>
            <a:ext cx="3327400" cy="3022728"/>
          </a:xfrm>
          <a:prstGeom prst="rect">
            <a:avLst/>
          </a:prstGeom>
        </p:spPr>
      </p:pic>
      <p:pic>
        <p:nvPicPr>
          <p:cNvPr id="15" name="Picture 14">
            <a:extLst>
              <a:ext uri="{FF2B5EF4-FFF2-40B4-BE49-F238E27FC236}">
                <a16:creationId xmlns:a16="http://schemas.microsoft.com/office/drawing/2014/main" id="{BDC93A3B-4F1F-5C62-F6F4-B344F832F8B7}"/>
              </a:ext>
            </a:extLst>
          </p:cNvPr>
          <p:cNvPicPr>
            <a:picLocks noChangeAspect="1"/>
          </p:cNvPicPr>
          <p:nvPr/>
        </p:nvPicPr>
        <p:blipFill>
          <a:blip r:embed="rId9"/>
          <a:stretch>
            <a:fillRect/>
          </a:stretch>
        </p:blipFill>
        <p:spPr>
          <a:xfrm>
            <a:off x="8086128" y="4171868"/>
            <a:ext cx="3559772" cy="2552240"/>
          </a:xfrm>
          <a:prstGeom prst="rect">
            <a:avLst/>
          </a:prstGeom>
        </p:spPr>
      </p:pic>
    </p:spTree>
    <p:extLst>
      <p:ext uri="{BB962C8B-B14F-4D97-AF65-F5344CB8AC3E}">
        <p14:creationId xmlns:p14="http://schemas.microsoft.com/office/powerpoint/2010/main" val="2285525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4"/>
          <p:cNvSpPr txBox="1">
            <a:spLocks noGrp="1"/>
          </p:cNvSpPr>
          <p:nvPr>
            <p:ph type="body" idx="1"/>
          </p:nvPr>
        </p:nvSpPr>
        <p:spPr>
          <a:xfrm>
            <a:off x="838200" y="1357086"/>
            <a:ext cx="10515600" cy="4819877"/>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000"/>
              <a:buChar char="•"/>
            </a:pPr>
            <a:r>
              <a:rPr lang="en-US" sz="2200" b="1" dirty="0"/>
              <a:t>Target:  3.A   Implement the WHO Framework Convention on Tobacco Control</a:t>
            </a:r>
            <a:endParaRPr sz="2200" dirty="0"/>
          </a:p>
          <a:p>
            <a:pPr marL="228600" lvl="0" indent="-228600" algn="l" rtl="0">
              <a:lnSpc>
                <a:spcPct val="200000"/>
              </a:lnSpc>
              <a:spcBef>
                <a:spcPts val="1000"/>
              </a:spcBef>
              <a:spcAft>
                <a:spcPts val="0"/>
              </a:spcAft>
              <a:buClr>
                <a:schemeClr val="dk1"/>
              </a:buClr>
              <a:buSzPts val="2000"/>
              <a:buChar char="•"/>
            </a:pPr>
            <a:r>
              <a:rPr lang="en-US" sz="2200" dirty="0"/>
              <a:t>Analyzing the selected dataset may help us improve the following implementations</a:t>
            </a:r>
            <a:endParaRPr sz="2200" dirty="0"/>
          </a:p>
          <a:p>
            <a:pPr marL="685800" lvl="1" indent="-228600" algn="l" rtl="0">
              <a:lnSpc>
                <a:spcPct val="200000"/>
              </a:lnSpc>
              <a:spcBef>
                <a:spcPts val="500"/>
              </a:spcBef>
              <a:spcAft>
                <a:spcPts val="0"/>
              </a:spcAft>
              <a:buClr>
                <a:schemeClr val="dk1"/>
              </a:buClr>
              <a:buSzPts val="2000"/>
              <a:buChar char="•"/>
            </a:pPr>
            <a:r>
              <a:rPr lang="en-US" sz="2200" dirty="0"/>
              <a:t>Pictorial health warnings work</a:t>
            </a:r>
            <a:endParaRPr sz="2200" dirty="0"/>
          </a:p>
          <a:p>
            <a:pPr marL="685800" lvl="1" indent="-228600" algn="l" rtl="0">
              <a:lnSpc>
                <a:spcPct val="200000"/>
              </a:lnSpc>
              <a:spcBef>
                <a:spcPts val="500"/>
              </a:spcBef>
              <a:spcAft>
                <a:spcPts val="0"/>
              </a:spcAft>
              <a:buClr>
                <a:schemeClr val="dk1"/>
              </a:buClr>
              <a:buSzPts val="2000"/>
              <a:buChar char="•"/>
            </a:pPr>
            <a:r>
              <a:rPr lang="en-US" sz="2200" dirty="0"/>
              <a:t>Bans on tobacco advertising to lower consumption</a:t>
            </a:r>
            <a:endParaRPr sz="2200" dirty="0"/>
          </a:p>
          <a:p>
            <a:pPr marL="685800" lvl="1" indent="-228600" algn="l" rtl="0">
              <a:lnSpc>
                <a:spcPct val="200000"/>
              </a:lnSpc>
              <a:spcBef>
                <a:spcPts val="500"/>
              </a:spcBef>
              <a:spcAft>
                <a:spcPts val="0"/>
              </a:spcAft>
              <a:buClr>
                <a:schemeClr val="dk1"/>
              </a:buClr>
              <a:buSzPts val="2000"/>
              <a:buChar char="•"/>
            </a:pPr>
            <a:r>
              <a:rPr lang="en-US" sz="2200" dirty="0"/>
              <a:t>Managing taxes to reduce tobacco usage effectively</a:t>
            </a:r>
            <a:endParaRPr sz="2200" dirty="0"/>
          </a:p>
          <a:p>
            <a:pPr marL="685800" lvl="1" indent="-228600" algn="l" rtl="0">
              <a:lnSpc>
                <a:spcPct val="200000"/>
              </a:lnSpc>
              <a:spcBef>
                <a:spcPts val="500"/>
              </a:spcBef>
              <a:spcAft>
                <a:spcPts val="0"/>
              </a:spcAft>
              <a:buClr>
                <a:schemeClr val="dk1"/>
              </a:buClr>
              <a:buSzPts val="2000"/>
              <a:buChar char="•"/>
            </a:pPr>
            <a:r>
              <a:rPr lang="en-US" sz="2200" dirty="0"/>
              <a:t>Tobacco users need help to quit</a:t>
            </a:r>
            <a:endParaRPr sz="2200" dirty="0"/>
          </a:p>
          <a:p>
            <a:pPr marL="685800" lvl="1" indent="-228600" algn="l" rtl="0">
              <a:lnSpc>
                <a:spcPct val="200000"/>
              </a:lnSpc>
              <a:spcBef>
                <a:spcPts val="500"/>
              </a:spcBef>
              <a:spcAft>
                <a:spcPts val="0"/>
              </a:spcAft>
              <a:buClr>
                <a:schemeClr val="dk1"/>
              </a:buClr>
              <a:buSzPts val="2000"/>
              <a:buChar char="•"/>
            </a:pPr>
            <a:r>
              <a:rPr lang="en-US" sz="2200" dirty="0"/>
              <a:t>Illicit trade of tobacco products must be stopped</a:t>
            </a:r>
            <a:endParaRPr sz="2200" dirty="0"/>
          </a:p>
          <a:p>
            <a:pPr marL="228600" lvl="0" indent="-101600" algn="l" rtl="0">
              <a:lnSpc>
                <a:spcPct val="90000"/>
              </a:lnSpc>
              <a:spcBef>
                <a:spcPts val="1000"/>
              </a:spcBef>
              <a:spcAft>
                <a:spcPts val="0"/>
              </a:spcAft>
              <a:buClr>
                <a:schemeClr val="dk1"/>
              </a:buClr>
              <a:buSzPts val="2000"/>
              <a:buNone/>
            </a:pPr>
            <a:endParaRPr sz="2000" dirty="0"/>
          </a:p>
        </p:txBody>
      </p:sp>
      <p:sp>
        <p:nvSpPr>
          <p:cNvPr id="120" name="Google Shape;120;p4"/>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6074F4B0-C862-95FC-A16D-046F21B54B53}"/>
              </a:ext>
            </a:extLst>
          </p:cNvPr>
          <p:cNvSpPr>
            <a:spLocks noGrp="1"/>
          </p:cNvSpPr>
          <p:nvPr>
            <p:ph type="sldNum" sz="quarter" idx="12"/>
          </p:nvPr>
        </p:nvSpPr>
        <p:spPr/>
        <p:txBody>
          <a:bodyPr/>
          <a:lstStyle/>
          <a:p>
            <a:fld id="{23173A45-893D-4061-9949-F89AD84E5A7A}" type="slidenum">
              <a:rPr lang="en-IN" smtClean="0"/>
              <a:t>8</a:t>
            </a:fld>
            <a:endParaRPr lang="en-IN"/>
          </a:p>
        </p:txBody>
      </p:sp>
      <p:sp>
        <p:nvSpPr>
          <p:cNvPr id="6" name="Google Shape;95;p2">
            <a:extLst>
              <a:ext uri="{FF2B5EF4-FFF2-40B4-BE49-F238E27FC236}">
                <a16:creationId xmlns:a16="http://schemas.microsoft.com/office/drawing/2014/main" id="{8BBF2C5B-069A-A9B6-A34B-F47E52FE1B8F}"/>
              </a:ext>
            </a:extLst>
          </p:cNvPr>
          <p:cNvSpPr txBox="1">
            <a:spLocks noGrp="1"/>
          </p:cNvSpPr>
          <p:nvPr>
            <p:ph type="title"/>
          </p:nvPr>
        </p:nvSpPr>
        <p:spPr>
          <a:xfrm>
            <a:off x="337457" y="75223"/>
            <a:ext cx="9220200" cy="6114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dirty="0"/>
              <a:t>Alignment with the Target</a:t>
            </a:r>
            <a:endParaRPr sz="3600" b="1" dirty="0"/>
          </a:p>
        </p:txBody>
      </p:sp>
      <p:pic>
        <p:nvPicPr>
          <p:cNvPr id="7" name="Picture 6">
            <a:extLst>
              <a:ext uri="{FF2B5EF4-FFF2-40B4-BE49-F238E27FC236}">
                <a16:creationId xmlns:a16="http://schemas.microsoft.com/office/drawing/2014/main" id="{800A06BC-ED25-C2A6-826A-DFA92E66FD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8" name="Straight Connector 7">
            <a:extLst>
              <a:ext uri="{FF2B5EF4-FFF2-40B4-BE49-F238E27FC236}">
                <a16:creationId xmlns:a16="http://schemas.microsoft.com/office/drawing/2014/main" id="{F9A8EBB3-045B-9431-FD23-F6D9678F8463}"/>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3" name="Google Shape;133;p6"/>
          <p:cNvPicPr preferRelativeResize="0">
            <a:picLocks noGrp="1"/>
          </p:cNvPicPr>
          <p:nvPr>
            <p:ph type="body" idx="1"/>
          </p:nvPr>
        </p:nvPicPr>
        <p:blipFill rotWithShape="1">
          <a:blip r:embed="rId3">
            <a:alphaModFix/>
          </a:blip>
          <a:srcRect/>
          <a:stretch/>
        </p:blipFill>
        <p:spPr>
          <a:xfrm>
            <a:off x="368060" y="1681716"/>
            <a:ext cx="6965328" cy="4351337"/>
          </a:xfrm>
          <a:prstGeom prst="rect">
            <a:avLst/>
          </a:prstGeom>
          <a:noFill/>
          <a:ln>
            <a:noFill/>
          </a:ln>
        </p:spPr>
      </p:pic>
      <p:grpSp>
        <p:nvGrpSpPr>
          <p:cNvPr id="134" name="Google Shape;134;p6"/>
          <p:cNvGrpSpPr/>
          <p:nvPr/>
        </p:nvGrpSpPr>
        <p:grpSpPr>
          <a:xfrm>
            <a:off x="7882778" y="1690688"/>
            <a:ext cx="3824908" cy="4351337"/>
            <a:chOff x="593847" y="1119480"/>
            <a:chExt cx="4108918" cy="2720170"/>
          </a:xfrm>
        </p:grpSpPr>
        <p:pic>
          <p:nvPicPr>
            <p:cNvPr id="135" name="Google Shape;135;p6"/>
            <p:cNvPicPr preferRelativeResize="0"/>
            <p:nvPr/>
          </p:nvPicPr>
          <p:blipFill rotWithShape="1">
            <a:blip r:embed="rId4">
              <a:alphaModFix/>
            </a:blip>
            <a:srcRect r="54417"/>
            <a:stretch/>
          </p:blipFill>
          <p:spPr>
            <a:xfrm>
              <a:off x="2935042" y="1119480"/>
              <a:ext cx="624373" cy="2683309"/>
            </a:xfrm>
            <a:prstGeom prst="rect">
              <a:avLst/>
            </a:prstGeom>
            <a:noFill/>
            <a:ln>
              <a:noFill/>
            </a:ln>
          </p:spPr>
        </p:pic>
        <p:pic>
          <p:nvPicPr>
            <p:cNvPr id="136" name="Google Shape;136;p6"/>
            <p:cNvPicPr preferRelativeResize="0"/>
            <p:nvPr/>
          </p:nvPicPr>
          <p:blipFill rotWithShape="1">
            <a:blip r:embed="rId5">
              <a:alphaModFix/>
            </a:blip>
            <a:srcRect r="58057"/>
            <a:stretch/>
          </p:blipFill>
          <p:spPr>
            <a:xfrm>
              <a:off x="3559415" y="1180382"/>
              <a:ext cx="586254" cy="2635228"/>
            </a:xfrm>
            <a:prstGeom prst="rect">
              <a:avLst/>
            </a:prstGeom>
            <a:noFill/>
            <a:ln>
              <a:noFill/>
            </a:ln>
          </p:spPr>
        </p:pic>
        <p:pic>
          <p:nvPicPr>
            <p:cNvPr id="137" name="Google Shape;137;p6"/>
            <p:cNvPicPr preferRelativeResize="0"/>
            <p:nvPr/>
          </p:nvPicPr>
          <p:blipFill rotWithShape="1">
            <a:blip r:embed="rId6">
              <a:alphaModFix/>
            </a:blip>
            <a:srcRect r="57476"/>
            <a:stretch/>
          </p:blipFill>
          <p:spPr>
            <a:xfrm>
              <a:off x="4143521" y="1156341"/>
              <a:ext cx="559244" cy="2683309"/>
            </a:xfrm>
            <a:prstGeom prst="rect">
              <a:avLst/>
            </a:prstGeom>
            <a:noFill/>
            <a:ln>
              <a:noFill/>
            </a:ln>
          </p:spPr>
        </p:pic>
        <p:pic>
          <p:nvPicPr>
            <p:cNvPr id="138" name="Google Shape;138;p6"/>
            <p:cNvPicPr preferRelativeResize="0"/>
            <p:nvPr/>
          </p:nvPicPr>
          <p:blipFill rotWithShape="1">
            <a:blip r:embed="rId7">
              <a:alphaModFix/>
            </a:blip>
            <a:srcRect r="55467"/>
            <a:stretch/>
          </p:blipFill>
          <p:spPr>
            <a:xfrm>
              <a:off x="2367648" y="1145124"/>
              <a:ext cx="607661" cy="2657665"/>
            </a:xfrm>
            <a:prstGeom prst="rect">
              <a:avLst/>
            </a:prstGeom>
            <a:noFill/>
            <a:ln>
              <a:noFill/>
            </a:ln>
          </p:spPr>
        </p:pic>
        <p:pic>
          <p:nvPicPr>
            <p:cNvPr id="139" name="Google Shape;139;p6"/>
            <p:cNvPicPr preferRelativeResize="0"/>
            <p:nvPr/>
          </p:nvPicPr>
          <p:blipFill rotWithShape="1">
            <a:blip r:embed="rId8">
              <a:alphaModFix/>
            </a:blip>
            <a:srcRect r="56651"/>
            <a:stretch/>
          </p:blipFill>
          <p:spPr>
            <a:xfrm>
              <a:off x="1777464" y="1119481"/>
              <a:ext cx="597027" cy="2683309"/>
            </a:xfrm>
            <a:prstGeom prst="rect">
              <a:avLst/>
            </a:prstGeom>
            <a:noFill/>
            <a:ln>
              <a:noFill/>
            </a:ln>
          </p:spPr>
        </p:pic>
        <p:pic>
          <p:nvPicPr>
            <p:cNvPr id="140" name="Google Shape;140;p6"/>
            <p:cNvPicPr preferRelativeResize="0"/>
            <p:nvPr/>
          </p:nvPicPr>
          <p:blipFill rotWithShape="1">
            <a:blip r:embed="rId9">
              <a:alphaModFix/>
            </a:blip>
            <a:srcRect r="52709"/>
            <a:stretch/>
          </p:blipFill>
          <p:spPr>
            <a:xfrm>
              <a:off x="1153091" y="1119481"/>
              <a:ext cx="624373" cy="2683309"/>
            </a:xfrm>
            <a:prstGeom prst="rect">
              <a:avLst/>
            </a:prstGeom>
            <a:noFill/>
            <a:ln>
              <a:noFill/>
            </a:ln>
          </p:spPr>
        </p:pic>
        <p:pic>
          <p:nvPicPr>
            <p:cNvPr id="141" name="Google Shape;141;p6"/>
            <p:cNvPicPr preferRelativeResize="0"/>
            <p:nvPr/>
          </p:nvPicPr>
          <p:blipFill rotWithShape="1">
            <a:blip r:embed="rId10">
              <a:alphaModFix/>
            </a:blip>
            <a:srcRect r="57543"/>
            <a:stretch/>
          </p:blipFill>
          <p:spPr>
            <a:xfrm>
              <a:off x="593847" y="1119480"/>
              <a:ext cx="559244" cy="2683309"/>
            </a:xfrm>
            <a:prstGeom prst="rect">
              <a:avLst/>
            </a:prstGeom>
            <a:noFill/>
            <a:ln>
              <a:noFill/>
            </a:ln>
          </p:spPr>
        </p:pic>
      </p:grpSp>
      <p:sp>
        <p:nvSpPr>
          <p:cNvPr id="2" name="TextBox 1">
            <a:extLst>
              <a:ext uri="{FF2B5EF4-FFF2-40B4-BE49-F238E27FC236}">
                <a16:creationId xmlns:a16="http://schemas.microsoft.com/office/drawing/2014/main" id="{2DD82FCE-9DC9-43CE-5855-F914A5216BEC}"/>
              </a:ext>
            </a:extLst>
          </p:cNvPr>
          <p:cNvSpPr txBox="1"/>
          <p:nvPr/>
        </p:nvSpPr>
        <p:spPr>
          <a:xfrm>
            <a:off x="5002046" y="6169709"/>
            <a:ext cx="2187907" cy="646331"/>
          </a:xfrm>
          <a:prstGeom prst="rect">
            <a:avLst/>
          </a:prstGeom>
          <a:noFill/>
        </p:spPr>
        <p:txBody>
          <a:bodyPr wrap="none" rtlCol="0">
            <a:spAutoFit/>
          </a:bodyPr>
          <a:lstStyle/>
          <a:p>
            <a:pPr algn="ctr"/>
            <a:r>
              <a:rPr lang="en-US" dirty="0"/>
              <a:t>fig 3</a:t>
            </a:r>
          </a:p>
          <a:p>
            <a:pPr algn="ctr"/>
            <a:r>
              <a:rPr lang="en-US" dirty="0"/>
              <a:t>Source: www.who.int</a:t>
            </a:r>
            <a:endParaRPr lang="en-IN" dirty="0"/>
          </a:p>
        </p:txBody>
      </p:sp>
      <p:sp>
        <p:nvSpPr>
          <p:cNvPr id="3" name="Slide Number Placeholder 2">
            <a:extLst>
              <a:ext uri="{FF2B5EF4-FFF2-40B4-BE49-F238E27FC236}">
                <a16:creationId xmlns:a16="http://schemas.microsoft.com/office/drawing/2014/main" id="{8EE2FD6F-DD66-2303-95D5-62A62220AF38}"/>
              </a:ext>
            </a:extLst>
          </p:cNvPr>
          <p:cNvSpPr>
            <a:spLocks noGrp="1"/>
          </p:cNvSpPr>
          <p:nvPr>
            <p:ph type="sldNum" sz="quarter" idx="12"/>
          </p:nvPr>
        </p:nvSpPr>
        <p:spPr/>
        <p:txBody>
          <a:bodyPr/>
          <a:lstStyle/>
          <a:p>
            <a:fld id="{23173A45-893D-4061-9949-F89AD84E5A7A}" type="slidenum">
              <a:rPr lang="en-IN" smtClean="0"/>
              <a:t>9</a:t>
            </a:fld>
            <a:endParaRPr lang="en-IN"/>
          </a:p>
        </p:txBody>
      </p:sp>
      <p:sp>
        <p:nvSpPr>
          <p:cNvPr id="7" name="Google Shape;95;p2">
            <a:extLst>
              <a:ext uri="{FF2B5EF4-FFF2-40B4-BE49-F238E27FC236}">
                <a16:creationId xmlns:a16="http://schemas.microsoft.com/office/drawing/2014/main" id="{9F830E84-35C2-E74D-8F56-B638525CD4A4}"/>
              </a:ext>
            </a:extLst>
          </p:cNvPr>
          <p:cNvSpPr txBox="1">
            <a:spLocks noGrp="1"/>
          </p:cNvSpPr>
          <p:nvPr>
            <p:ph type="title"/>
          </p:nvPr>
        </p:nvSpPr>
        <p:spPr>
          <a:xfrm>
            <a:off x="337457" y="75223"/>
            <a:ext cx="9220200" cy="61144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3600"/>
              <a:buFont typeface="Calibri"/>
              <a:buNone/>
            </a:pPr>
            <a:r>
              <a:rPr lang="en-US" sz="3200" b="1" dirty="0"/>
              <a:t>Prevalence of Current Tobacco Use Among </a:t>
            </a:r>
            <a:r>
              <a:rPr lang="en-IN" sz="3200" b="1" dirty="0"/>
              <a:t>Adolescents (%)</a:t>
            </a:r>
            <a:r>
              <a:rPr lang="en-US" sz="3200" b="1" dirty="0"/>
              <a:t> </a:t>
            </a:r>
            <a:endParaRPr sz="3200" b="1" dirty="0"/>
          </a:p>
        </p:txBody>
      </p:sp>
      <p:pic>
        <p:nvPicPr>
          <p:cNvPr id="8" name="Picture 7">
            <a:extLst>
              <a:ext uri="{FF2B5EF4-FFF2-40B4-BE49-F238E27FC236}">
                <a16:creationId xmlns:a16="http://schemas.microsoft.com/office/drawing/2014/main" id="{DF3310B3-F405-1718-706C-06B70090BA9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68107" y="-1"/>
            <a:ext cx="2523893" cy="751111"/>
          </a:xfrm>
          <a:prstGeom prst="rect">
            <a:avLst/>
          </a:prstGeom>
        </p:spPr>
      </p:pic>
      <p:cxnSp>
        <p:nvCxnSpPr>
          <p:cNvPr id="9" name="Straight Connector 8">
            <a:extLst>
              <a:ext uri="{FF2B5EF4-FFF2-40B4-BE49-F238E27FC236}">
                <a16:creationId xmlns:a16="http://schemas.microsoft.com/office/drawing/2014/main" id="{364D8F7B-7E0A-B9FB-3A58-3A4768759DF9}"/>
              </a:ext>
            </a:extLst>
          </p:cNvPr>
          <p:cNvCxnSpPr/>
          <p:nvPr/>
        </p:nvCxnSpPr>
        <p:spPr>
          <a:xfrm>
            <a:off x="141514" y="751114"/>
            <a:ext cx="118980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3"/>
                                        </p:tgtEl>
                                      </p:cBhvr>
                                    </p:animEffect>
                                    <p:set>
                                      <p:cBhvr>
                                        <p:cTn id="7" dur="1" fill="hold">
                                          <p:stCondLst>
                                            <p:cond delay="500"/>
                                          </p:stCondLst>
                                        </p:cTn>
                                        <p:tgtEl>
                                          <p:spTgt spid="1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2399</TotalTime>
  <Words>2326</Words>
  <Application>Microsoft Office PowerPoint</Application>
  <PresentationFormat>Widescreen</PresentationFormat>
  <Paragraphs>380</Paragraphs>
  <Slides>41</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41</vt:i4>
      </vt:variant>
    </vt:vector>
  </HeadingPairs>
  <TitlesOfParts>
    <vt:vector size="47" baseType="lpstr">
      <vt:lpstr>Arial</vt:lpstr>
      <vt:lpstr>Calibri</vt:lpstr>
      <vt:lpstr>Calibri Light</vt:lpstr>
      <vt:lpstr>Carlito</vt:lpstr>
      <vt:lpstr>Office Theme</vt:lpstr>
      <vt:lpstr>1_Office Theme</vt:lpstr>
      <vt:lpstr>Tobacco Control In Youth  Guide: Mrs. Sneha Varur</vt:lpstr>
      <vt:lpstr>Introduction</vt:lpstr>
      <vt:lpstr>Introduction</vt:lpstr>
      <vt:lpstr>Case Study : The Story of Terrie Hall</vt:lpstr>
      <vt:lpstr>Case Study: The Story of Terrie Hall (Health Decline)</vt:lpstr>
      <vt:lpstr>Case Study: The Story of Terrie Hall (Life after Diagnosis)</vt:lpstr>
      <vt:lpstr>Introduction</vt:lpstr>
      <vt:lpstr>Alignment with the Target</vt:lpstr>
      <vt:lpstr>Prevalence of Current Tobacco Use Among Adolescents (%) </vt:lpstr>
      <vt:lpstr>Problem Statement</vt:lpstr>
      <vt:lpstr>Data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Fardeen Vaddo</dc:creator>
  <cp:lastModifiedBy>SAI SATYA B V</cp:lastModifiedBy>
  <cp:revision>24</cp:revision>
  <dcterms:created xsi:type="dcterms:W3CDTF">2024-06-17T10:43:00Z</dcterms:created>
  <dcterms:modified xsi:type="dcterms:W3CDTF">2024-06-25T04:29:17Z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1AD4D49482B54A70949173EDFD6B6370_12</vt:lpwstr>
  </property>
  <property fmtid="{D5CDD505-2E9C-101B-9397-08002B2CF9AE}" pid="3" name="KSOProductBuildVer">
    <vt:lpwstr>1033-12.2.0.17119</vt:lpwstr>
  </property>
</Properties>
</file>